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356" r:id="rId2"/>
    <p:sldId id="357" r:id="rId3"/>
    <p:sldId id="281" r:id="rId4"/>
    <p:sldId id="331" r:id="rId5"/>
    <p:sldId id="332" r:id="rId6"/>
    <p:sldId id="257" r:id="rId7"/>
    <p:sldId id="333" r:id="rId8"/>
    <p:sldId id="334" r:id="rId9"/>
    <p:sldId id="336" r:id="rId10"/>
    <p:sldId id="335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6" r:id="rId20"/>
    <p:sldId id="345" r:id="rId21"/>
    <p:sldId id="347" r:id="rId22"/>
    <p:sldId id="349" r:id="rId23"/>
    <p:sldId id="350" r:id="rId24"/>
    <p:sldId id="351" r:id="rId25"/>
    <p:sldId id="352" r:id="rId26"/>
    <p:sldId id="354" r:id="rId27"/>
    <p:sldId id="355" r:id="rId28"/>
    <p:sldId id="358" r:id="rId29"/>
    <p:sldId id="362" r:id="rId30"/>
    <p:sldId id="359" r:id="rId31"/>
    <p:sldId id="360" r:id="rId32"/>
    <p:sldId id="364" r:id="rId33"/>
    <p:sldId id="361" r:id="rId34"/>
    <p:sldId id="363" r:id="rId35"/>
    <p:sldId id="365" r:id="rId36"/>
    <p:sldId id="366" r:id="rId37"/>
    <p:sldId id="370" r:id="rId38"/>
    <p:sldId id="372" r:id="rId39"/>
    <p:sldId id="373" r:id="rId40"/>
    <p:sldId id="371" r:id="rId41"/>
    <p:sldId id="374" r:id="rId42"/>
    <p:sldId id="376" r:id="rId43"/>
    <p:sldId id="377" r:id="rId44"/>
    <p:sldId id="378" r:id="rId45"/>
    <p:sldId id="379" r:id="rId46"/>
    <p:sldId id="368" r:id="rId47"/>
    <p:sldId id="369" r:id="rId48"/>
    <p:sldId id="367" r:id="rId49"/>
  </p:sldIdLst>
  <p:sldSz cx="12192000" cy="6858000"/>
  <p:notesSz cx="6858000" cy="9945688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2" autoAdjust="0"/>
    <p:restoredTop sz="83795" autoAdjust="0"/>
  </p:normalViewPr>
  <p:slideViewPr>
    <p:cSldViewPr snapToGrid="0">
      <p:cViewPr varScale="1">
        <p:scale>
          <a:sx n="76" d="100"/>
          <a:sy n="76" d="100"/>
        </p:scale>
        <p:origin x="1003" y="67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901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096ED-5E68-4B44-B253-74A6B23E0D75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44500" y="1243013"/>
            <a:ext cx="5969000" cy="33575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786362"/>
            <a:ext cx="5486400" cy="391611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446678"/>
            <a:ext cx="2971800" cy="4990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049CD6-A172-4B8B-A1E7-6B85C1C77C42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51792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10290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248595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309125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920238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19676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995792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61080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69049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02211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91560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19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70796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Cars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/>
              <a:t>Airlines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Banks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Operating</a:t>
            </a:r>
            <a:r>
              <a:rPr lang="cs-CZ" b="0" i="0" dirty="0"/>
              <a:t> </a:t>
            </a:r>
            <a:r>
              <a:rPr lang="cs-CZ" b="0" i="0" dirty="0" err="1"/>
              <a:t>systems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/>
              <a:t>Mobile </a:t>
            </a:r>
            <a:r>
              <a:rPr lang="cs-CZ" b="0" i="0" dirty="0" err="1"/>
              <a:t>phones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Village</a:t>
            </a:r>
            <a:r>
              <a:rPr lang="cs-CZ" b="0" i="0" dirty="0"/>
              <a:t> </a:t>
            </a:r>
            <a:r>
              <a:rPr lang="cs-CZ" b="0" i="0" dirty="0" err="1"/>
              <a:t>pubs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249928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084513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/>
              <a:t>Firm 1 thinks: given y2, am producing too much and reduces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/>
              <a:t>Firm 2 thinks: given y1, am producing too little and increases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/>
              <a:t>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22647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356194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61941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311065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781739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82970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984158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4130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29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936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Cars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/>
              <a:t>Airlines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Banks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Operating</a:t>
            </a:r>
            <a:r>
              <a:rPr lang="cs-CZ" b="0" i="0" dirty="0"/>
              <a:t> </a:t>
            </a:r>
            <a:r>
              <a:rPr lang="cs-CZ" b="0" i="0" dirty="0" err="1"/>
              <a:t>systems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/>
              <a:t>Mobile </a:t>
            </a:r>
            <a:r>
              <a:rPr lang="cs-CZ" b="0" i="0" dirty="0" err="1"/>
              <a:t>phones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cs-CZ" b="0" i="0" dirty="0" err="1"/>
              <a:t>Village</a:t>
            </a:r>
            <a:r>
              <a:rPr lang="cs-CZ" b="0" i="0" dirty="0"/>
              <a:t> </a:t>
            </a:r>
            <a:r>
              <a:rPr lang="cs-CZ" b="0" i="0" dirty="0" err="1"/>
              <a:t>pubs</a:t>
            </a:r>
            <a:endParaRPr lang="cs-CZ" b="0" i="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cs-CZ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130744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042101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342097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345568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73628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05565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0777658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42556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473596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85991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39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0129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5947483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650386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3933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5608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084746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0402099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240629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53484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0657891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48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7658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66594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65405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76744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149883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cs-CZ" b="0" i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49CD6-A172-4B8B-A1E7-6B85C1C77C42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166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9DFFA-9D1A-4330-9951-DABB34E5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E65521-16B0-4F66-85F0-55D42A5E0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82AD5-04ED-471E-BA7C-4831E8732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FB8B4-C700-41F0-B6C9-812096348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35A5-31DA-4BA6-9CCE-322B6A0E8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281160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0CEF-4875-499E-9120-985CD1D53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419E50-C9C8-443C-97D9-20562449D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576EF-C1DE-4C15-8D82-83A09EE55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774C1-49C1-4545-8E2B-69D749A0C1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2F547-1856-45C3-B2A2-EB181B87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1403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BDDA8F-D036-4768-A58A-A83B572D03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6B8DB6-6C0A-4181-9F55-97CA06D9F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EA626-0132-4015-B68A-1934D80B6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42E6CD-1987-4A46-B9DD-2026247B2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A1DD5-BBF3-4D55-A618-82E2710CE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1619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57B7E-6AAA-4A80-9A6D-14E274F14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A16BA5-7F07-4EDD-8D5D-A4E5BCAEC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0ACE5-EF65-45A8-84A7-282E1AC59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3C34B-188A-47A9-B4AD-8D8901E5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403D3A-D803-431B-A7F4-DEBBA450A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674118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81A82-D520-4E18-B991-88488A05E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0F221A-8039-40D8-8BF3-11AA38B897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0F197-00D2-4F2B-AEA7-23A8A7A0A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78409-D3FE-4151-9B6C-B1C5089FF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FAEEB1-BE45-4B9E-A565-53593E3DF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4337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58EF5-FF45-415D-8D33-D1506B1D6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88C23-D079-493A-B732-EC264822DC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5CB92C-4C49-48C0-8680-DC0B2644B2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30FC6F-BF12-4859-8ECE-6731147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AA946-4580-4937-84B5-3CC9C2B7D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DE52E4-91E7-42B3-A101-B45964F8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41457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BCDD8-4204-4150-AD6E-2CA9D825E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72C499-7409-4E0C-9AB5-D3F0A68D8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DED4C-D3A6-4D0F-A8A5-7238144751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096541-DFFA-48E6-9153-7427D6111E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1DA8F3-B2E2-461C-9F08-387CD43AF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71D8CE-048D-4BC4-B8BD-261470DA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87704E-6FCC-4C4A-B115-4F7F71FA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37D539-45E7-442E-8AA8-2B514F88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1529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5B3D-A895-48C4-8771-C73F3490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4E7767-8A6E-441A-B5F3-AE2E2AE07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00AD99-97E3-45D9-B8AA-0EE56D2B4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B98856-6D8E-4D32-866A-7EADAF8C2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877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C5D3D7D-A68B-4112-B083-09E42F61E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13406-78F5-4FB5-A427-8DEC922EE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806C0-5483-4749-AADD-089D3903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38110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DCB1-44CE-48A3-B695-6729ACC5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9516D8-1CFF-4D5B-9E55-8ED61D11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B0322E-23F8-48D4-8C17-A8CC00AF35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C26037-B8E3-492C-8079-AE3D656DE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CC5BCB-4EDE-46A0-8CC2-87412A191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186CF9-D190-4973-A74D-C94FAAF43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81710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B8785-B6E1-4102-840F-D567877F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F6193E-B845-404E-A9CF-0F8DF7046A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3AE95B-A2EF-4905-88A8-366AFFE3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A30EB9-FE68-4708-A66A-8C010E463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FD78F-C197-4AAD-A917-5F03759DD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E9A304-74C4-4433-83DB-F854A0DC5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4157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D66783-F655-41DF-A6B6-45A9FEC15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cs-C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5AA6AF-D6CC-45E4-8C35-74B5C62880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BBFC0B-6180-4C84-825B-36B8D517D8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81774-1402-4776-8C6D-221A2E9FF79D}" type="datetimeFigureOut">
              <a:rPr lang="cs-CZ" smtClean="0"/>
              <a:t>21.12.2023</a:t>
            </a:fld>
            <a:endParaRPr lang="cs-C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50EB-9A44-4B1E-AD03-FDC0BBFA83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AFE62-2CB8-4304-8181-B190F867F1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02B88A-0953-46DE-8FC8-78BBA31B38BB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58513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microsoft.com/office/2007/relationships/hdphoto" Target="../media/hdphoto1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9.jpeg"/><Relationship Id="rId4" Type="http://schemas.openxmlformats.org/officeDocument/2006/relationships/image" Target="../media/image1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1.jpe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0C33-7623-4C74-A8CC-603D356BC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769" y="3903890"/>
            <a:ext cx="11410462" cy="2387600"/>
          </a:xfrm>
        </p:spPr>
        <p:txBody>
          <a:bodyPr>
            <a:normAutofit fontScale="90000"/>
          </a:bodyPr>
          <a:lstStyle/>
          <a:p>
            <a:br>
              <a:rPr lang="cs-CZ" dirty="0"/>
            </a:br>
            <a:r>
              <a:rPr lang="cs-CZ" dirty="0" err="1"/>
              <a:t>Topic</a:t>
            </a:r>
            <a:r>
              <a:rPr lang="cs-CZ" dirty="0"/>
              <a:t> 10: Oligopoly</a:t>
            </a:r>
            <a:br>
              <a:rPr lang="cs-CZ" dirty="0"/>
            </a:br>
            <a:br>
              <a:rPr lang="cs-CZ" sz="3100" dirty="0"/>
            </a:br>
            <a:r>
              <a:rPr lang="cs-CZ" sz="3100" dirty="0"/>
              <a:t>Matěj Bajgar</a:t>
            </a:r>
            <a:br>
              <a:rPr lang="cs-CZ" sz="3100" dirty="0"/>
            </a:br>
            <a:r>
              <a:rPr lang="cs-CZ" sz="3100" dirty="0"/>
              <a:t>matej.bajgar@fsv.cuni.cz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2ED5E7-AD68-4694-80D1-73256C2A370E}"/>
              </a:ext>
            </a:extLst>
          </p:cNvPr>
          <p:cNvSpPr txBox="1"/>
          <p:nvPr/>
        </p:nvSpPr>
        <p:spPr>
          <a:xfrm>
            <a:off x="543649" y="566510"/>
            <a:ext cx="10927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600" b="1" dirty="0" err="1"/>
              <a:t>Microeconomics</a:t>
            </a:r>
            <a:r>
              <a:rPr lang="cs-CZ" sz="3600" b="1" dirty="0"/>
              <a:t> II</a:t>
            </a:r>
          </a:p>
        </p:txBody>
      </p:sp>
      <p:pic>
        <p:nvPicPr>
          <p:cNvPr id="5" name="Picture 6" descr="Vektorová grafika „ OPEC organization country members illustration. Oil  barrel with countries flags“ ze služby Stock | Adobe Stock">
            <a:extLst>
              <a:ext uri="{FF2B5EF4-FFF2-40B4-BE49-F238E27FC236}">
                <a16:creationId xmlns:a16="http://schemas.microsoft.com/office/drawing/2014/main" id="{36364ED7-E17D-F180-E645-2E89CD0A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233" y="1320231"/>
            <a:ext cx="3045567" cy="2252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Apple Česko - YouTube">
            <a:extLst>
              <a:ext uri="{FF2B5EF4-FFF2-40B4-BE49-F238E27FC236}">
                <a16:creationId xmlns:a16="http://schemas.microsoft.com/office/drawing/2014/main" id="{1F0D499F-3879-6E1A-73E2-3EF7EB0E9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140" y="1321570"/>
            <a:ext cx="2258115" cy="225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62C879-79AA-BECD-6467-628016EEB221}"/>
              </a:ext>
            </a:extLst>
          </p:cNvPr>
          <p:cNvSpPr txBox="1"/>
          <p:nvPr/>
        </p:nvSpPr>
        <p:spPr>
          <a:xfrm>
            <a:off x="6738730" y="566510"/>
            <a:ext cx="4363279" cy="46166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cs-CZ" sz="2400" dirty="0" err="1"/>
              <a:t>What</a:t>
            </a:r>
            <a:r>
              <a:rPr lang="cs-CZ" sz="2400" dirty="0"/>
              <a:t> do </a:t>
            </a:r>
            <a:r>
              <a:rPr lang="cs-CZ" sz="2400" dirty="0" err="1"/>
              <a:t>they</a:t>
            </a:r>
            <a:r>
              <a:rPr lang="cs-CZ" sz="2400" dirty="0"/>
              <a:t> </a:t>
            </a:r>
            <a:r>
              <a:rPr lang="cs-CZ" sz="2400" dirty="0" err="1"/>
              <a:t>have</a:t>
            </a:r>
            <a:r>
              <a:rPr lang="cs-CZ" sz="2400" dirty="0"/>
              <a:t> in </a:t>
            </a:r>
            <a:r>
              <a:rPr lang="cs-CZ" sz="2400" dirty="0" err="1"/>
              <a:t>common</a:t>
            </a:r>
            <a:r>
              <a:rPr lang="cs-CZ" sz="2400" dirty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1869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491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Follower with linear demand and constant marginal cost</a:t>
                </a:r>
              </a:p>
              <a:p>
                <a:pPr marL="0" indent="0">
                  <a:buNone/>
                </a:pPr>
                <a:r>
                  <a:rPr lang="cs-CZ" sz="2400" u="sng"/>
                  <a:t>Assumptions</a:t>
                </a:r>
              </a:p>
              <a:p>
                <a:r>
                  <a:rPr lang="cs-CZ" sz="2200"/>
                  <a:t>(Inverse) demand: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200" u="sng">
                    <a:latin typeface="Cambria Math" panose="02040503050406030204" pitchFamily="18" charset="0"/>
                    <a:ea typeface="Cambria Math" panose="02040503050406030204" pitchFamily="18" charset="0"/>
                    <a:sym typeface="Wingdings" panose="05000000000000000000" pitchFamily="2" charset="2"/>
                  </a:rPr>
                  <a:t>Solve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cs-CZ" sz="2200" u="sng">
                    <a:sym typeface="Wingdings" panose="05000000000000000000" pitchFamily="2" charset="2"/>
                  </a:rPr>
                  <a:t>Isoprofit lines</a:t>
                </a:r>
                <a:r>
                  <a:rPr lang="cs-CZ" sz="220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acc>
                      <m:accPr>
                        <m:chr m:val="̅"/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cs-CZ" sz="2200" u="sng">
                    <a:sym typeface="Wingdings" panose="05000000000000000000" pitchFamily="2" charset="2"/>
                  </a:rPr>
                  <a:t>Reaction curve</a:t>
                </a:r>
                <a:r>
                  <a:rPr lang="cs-CZ" sz="220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200"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endParaRPr lang="cs-CZ" sz="22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491" y="1617785"/>
                <a:ext cx="10515600" cy="4559178"/>
              </a:xfrm>
              <a:blipFill>
                <a:blip r:embed="rId3"/>
                <a:stretch>
                  <a:fillRect l="-870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488751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Leader</a:t>
                </a:r>
              </a:p>
              <a:p>
                <a:r>
                  <a:rPr lang="cs-CZ" sz="2200"/>
                  <a:t>maximises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sty m:val="p"/>
                      </m:rPr>
                      <a:rPr lang="cs-CZ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cs-CZ" sz="22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cs-CZ" sz="2200" b="1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cs-CZ" sz="2200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b="1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b="1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cs-CZ" sz="2200" b="1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cs-CZ" sz="2200" b="1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 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cs-CZ" sz="2200"/>
              </a:p>
              <a:p>
                <a:pPr marL="0" indent="0">
                  <a:buNone/>
                </a:pPr>
                <a:endParaRPr lang="cs-CZ" sz="2000" b="1"/>
              </a:p>
              <a:p>
                <a:pPr marL="0" indent="0">
                  <a:buNone/>
                </a:pPr>
                <a:r>
                  <a:rPr lang="cs-CZ" sz="2000" b="1"/>
                  <a:t>With linear demand and constant marginal cost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</m:oMath>
                </a14:m>
                <a:r>
                  <a:rPr lang="cs-CZ" sz="200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0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cs-CZ" sz="2000" b="1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000"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:endParaRPr lang="cs-CZ" sz="2000" b="1"/>
              </a:p>
              <a:p>
                <a:pPr marL="0" indent="0">
                  <a:buNone/>
                </a:pPr>
                <a:endParaRPr lang="cs-CZ" sz="2200"/>
              </a:p>
              <a:p>
                <a:pPr marL="0" indent="0">
                  <a:buNone/>
                </a:pPr>
                <a:endParaRPr lang="cs-CZ" sz="2200" u="sng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61362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Overview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3(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+3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16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sz="20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sSup>
                          <m:sSup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16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:endParaRPr lang="cs-CZ" sz="20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999984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DF181-9688-480B-83E0-A309EDFB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9" y="1302185"/>
            <a:ext cx="7360641" cy="54673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814005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 dirty="0" err="1"/>
                  <a:t>Exercise</a:t>
                </a:r>
                <a:endParaRPr lang="cs-CZ" sz="2200" b="1" dirty="0"/>
              </a:p>
              <a:p>
                <a:r>
                  <a:rPr lang="en-US" sz="2200" dirty="0"/>
                  <a:t>Market demand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=12−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Cost functions</a:t>
                </a:r>
              </a:p>
              <a:p>
                <a:pPr lvl="1"/>
                <a:r>
                  <a:rPr lang="en-US" sz="2200" dirty="0"/>
                  <a:t>Leader</a:t>
                </a:r>
                <a:r>
                  <a:rPr lang="cs-CZ" sz="2200" dirty="0"/>
                  <a:t>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+12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en-US" sz="2200" dirty="0"/>
                  <a:t>Follower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 dirty="0"/>
              </a:p>
              <a:p>
                <a:r>
                  <a:rPr lang="cs-CZ" sz="2200" dirty="0" err="1"/>
                  <a:t>Questions</a:t>
                </a:r>
                <a:r>
                  <a:rPr lang="cs-CZ" sz="22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Derive the </a:t>
                </a:r>
                <a:r>
                  <a:rPr lang="cs-CZ" sz="2200" dirty="0"/>
                  <a:t>inverse </a:t>
                </a:r>
                <a:r>
                  <a:rPr lang="cs-CZ" sz="2200" dirty="0" err="1"/>
                  <a:t>demand</a:t>
                </a:r>
                <a:r>
                  <a:rPr lang="cs-CZ" sz="2200" dirty="0"/>
                  <a:t> and</a:t>
                </a:r>
                <a:r>
                  <a:rPr lang="en-US" sz="2200" dirty="0"/>
                  <a:t> the profit and reaction function</a:t>
                </a:r>
                <a:r>
                  <a:rPr lang="cs-CZ" sz="2200" dirty="0"/>
                  <a:t>s</a:t>
                </a:r>
                <a:r>
                  <a:rPr lang="en-US" sz="2200" dirty="0"/>
                  <a:t> of the follower.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Derive the profit function of the leader and the Stackelberg equilibrium.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Calculate the total output, price and profit of both producers.</a:t>
                </a:r>
                <a:endParaRPr lang="cs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75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B8C2-F318-4B62-B72F-4B4E372F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89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83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/>
                  <a:t>Followers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…,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≠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nary>
                      <m:naryPr>
                        <m:chr m:val="∑"/>
                        <m:supHide m:val="on"/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≠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−2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20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cs-CZ" sz="2200">
                    <a:sym typeface="Wingdings" panose="05000000000000000000" pitchFamily="2" charset="2"/>
                  </a:rPr>
                  <a:t>Symmetricity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220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cs-CZ" sz="2200"/>
                  <a:t> </a:t>
                </a:r>
                <a:r>
                  <a:rPr lang="cs-CZ" sz="2200"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𝑛𝑏</m:t>
                        </m:r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endParaRPr lang="cs-CZ" sz="2200"/>
              </a:p>
              <a:p>
                <a:pPr marL="0" indent="0">
                  <a:buNone/>
                </a:pPr>
                <a:endParaRPr lang="cs-CZ" sz="2200" b="1"/>
              </a:p>
              <a:p>
                <a:pPr marL="0" indent="0">
                  <a:buNone/>
                </a:pPr>
                <a:r>
                  <a:rPr lang="cs-CZ" sz="2200" b="1"/>
                  <a:t>Leader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+(</m:t>
                            </m:r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−1)(</m:t>
                            </m:r>
                            <m:f>
                              <m:fPr>
                                <m:ctrlPr>
                                  <a:rPr lang="cs-CZ" sz="2400" i="1" smtClean="0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𝑎</m:t>
                                </m:r>
                                <m: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−</m:t>
                                </m:r>
                                <m: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𝑐</m:t>
                                </m:r>
                              </m:num>
                              <m:den>
                                <m: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𝑛𝑏</m:t>
                                </m:r>
                              </m:den>
                            </m:f>
                            <m:r>
                              <a:rPr lang="cs-CZ" sz="2400" i="1">
                                <a:solidFill>
                                  <a:schemeClr val="accent6">
                                    <a:lumMod val="75000"/>
                                  </a:schemeClr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cs-CZ" sz="24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</m:ctrlPr>
                                  </m:sSubPr>
                                  <m:e>
                                    <m:r>
                                      <a:rPr lang="cs-CZ" sz="24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cs-CZ" sz="24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sym typeface="Wingdings" panose="05000000000000000000" pitchFamily="2" charset="2"/>
                                      </a:rPr>
                                      <m:t>1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cs-CZ" sz="2400" i="1">
                                    <a:solidFill>
                                      <a:schemeClr val="accent6">
                                        <a:lumMod val="75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</m:d>
                      </m:e>
                    </m:d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p>
                          <m:sSup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endParaRPr lang="cs-CZ" sz="2400" b="1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cs-CZ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400">
                    <a:sym typeface="Wingdings" panose="05000000000000000000" pitchFamily="2" charset="2"/>
                  </a:rPr>
                  <a:t> 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4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2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754" t="-3075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</p:spPr>
        <p:txBody>
          <a:bodyPr/>
          <a:lstStyle/>
          <a:p>
            <a:r>
              <a:rPr lang="en-US"/>
              <a:t>Sequential quantity setting </a:t>
            </a:r>
            <a:r>
              <a:rPr lang="cs-CZ"/>
              <a:t>with more followers</a:t>
            </a:r>
            <a:endParaRPr lang="cs-CZ" b="1"/>
          </a:p>
        </p:txBody>
      </p:sp>
    </p:spTree>
    <p:extLst>
      <p:ext uri="{BB962C8B-B14F-4D97-AF65-F5344CB8AC3E}">
        <p14:creationId xmlns:p14="http://schemas.microsoft.com/office/powerpoint/2010/main" val="1741990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 dirty="0"/>
                  <a:t>Overview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𝑏𝑛</m:t>
                        </m:r>
                      </m:den>
                    </m:f>
                  </m:oMath>
                </a14:m>
                <a:endParaRPr lang="cs-CZ" sz="24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endParaRPr lang="cs-CZ" sz="24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sz="24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−1)(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400" dirty="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+(2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−1)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</m:den>
                    </m:f>
                  </m:oMath>
                </a14:m>
                <a:endParaRPr lang="cs-CZ" sz="2400" dirty="0">
                  <a:sym typeface="Wingdings" panose="05000000000000000000" pitchFamily="2" charset="2"/>
                </a:endParaRPr>
              </a:p>
              <a:p>
                <a:endParaRPr lang="cs-CZ" sz="2400" dirty="0">
                  <a:sym typeface="Wingdings" panose="05000000000000000000" pitchFamily="2" charset="2"/>
                </a:endParaRPr>
              </a:p>
              <a:p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n=1  monopoly</a:t>
                </a:r>
              </a:p>
              <a:p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n→∞ 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perfect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  <a:sym typeface="Wingdings" panose="05000000000000000000" pitchFamily="2" charset="2"/>
                  </a:rPr>
                  <a:t>competition</a:t>
                </a:r>
                <a:endParaRPr lang="cs-CZ" sz="2400" dirty="0">
                  <a:solidFill>
                    <a:schemeClr val="accent6">
                      <a:lumMod val="75000"/>
                    </a:schemeClr>
                  </a:solidFill>
                  <a:sym typeface="Wingdings" panose="05000000000000000000" pitchFamily="2" charset="2"/>
                </a:endParaRPr>
              </a:p>
              <a:p>
                <a:endParaRPr lang="cs-CZ" sz="2000" dirty="0">
                  <a:sym typeface="Wingdings" panose="05000000000000000000" pitchFamily="2" charset="2"/>
                </a:endParaRPr>
              </a:p>
              <a:p>
                <a:endParaRPr lang="cs-CZ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 t="-18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4">
            <a:extLst>
              <a:ext uri="{FF2B5EF4-FFF2-40B4-BE49-F238E27FC236}">
                <a16:creationId xmlns:a16="http://schemas.microsoft.com/office/drawing/2014/main" id="{6F455BCD-7106-4A9C-98C6-70E9391ADA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</p:spPr>
        <p:txBody>
          <a:bodyPr/>
          <a:lstStyle/>
          <a:p>
            <a:r>
              <a:rPr lang="en-US"/>
              <a:t>Sequential quantity setting </a:t>
            </a:r>
            <a:r>
              <a:rPr lang="cs-CZ"/>
              <a:t>with more followers</a:t>
            </a:r>
            <a:endParaRPr lang="cs-CZ" b="1"/>
          </a:p>
        </p:txBody>
      </p:sp>
    </p:spTree>
    <p:extLst>
      <p:ext uri="{BB962C8B-B14F-4D97-AF65-F5344CB8AC3E}">
        <p14:creationId xmlns:p14="http://schemas.microsoft.com/office/powerpoint/2010/main" val="412533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ock fotografie Tesco Express – stáhnout obrázek nyní - Supermarket -  Prodejna, Mimika, Spojené království - iStock">
            <a:extLst>
              <a:ext uri="{FF2B5EF4-FFF2-40B4-BE49-F238E27FC236}">
                <a16:creationId xmlns:a16="http://schemas.microsoft.com/office/drawing/2014/main" id="{25446847-A4B6-435B-973F-CBE336753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955" y="3698238"/>
            <a:ext cx="2218138" cy="154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/>
              <a:t>2 (or more) firms deciding quantity simultaneously</a:t>
            </a:r>
          </a:p>
          <a:p>
            <a:endParaRPr lang="cs-CZ" sz="2400">
              <a:sym typeface="Wingdings" panose="05000000000000000000" pitchFamily="2" charset="2"/>
            </a:endParaRPr>
          </a:p>
          <a:p>
            <a:endParaRPr lang="cs-CZ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Examples</a:t>
            </a: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	A				B				C</a:t>
            </a: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  <p:pic>
        <p:nvPicPr>
          <p:cNvPr id="2056" name="Picture 8" descr="MÉDIA | Albert Newsroom">
            <a:extLst>
              <a:ext uri="{FF2B5EF4-FFF2-40B4-BE49-F238E27FC236}">
                <a16:creationId xmlns:a16="http://schemas.microsoft.com/office/drawing/2014/main" id="{2F4B3501-FC18-4E0E-8C81-0F22FC32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473" y="4603330"/>
            <a:ext cx="2269258" cy="15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The Difference between Airbus and Boeing - Pilot Institute">
            <a:extLst>
              <a:ext uri="{FF2B5EF4-FFF2-40B4-BE49-F238E27FC236}">
                <a16:creationId xmlns:a16="http://schemas.microsoft.com/office/drawing/2014/main" id="{0EFA4CFD-1D54-4AC1-91B6-C84E05E9E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23" y="4086019"/>
            <a:ext cx="3414205" cy="1911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Stavbaweb.cz – Přední developeři a nezávislý Institut plánování a rozvoje  nově spolupracují na analýze trhu">
            <a:extLst>
              <a:ext uri="{FF2B5EF4-FFF2-40B4-BE49-F238E27FC236}">
                <a16:creationId xmlns:a16="http://schemas.microsoft.com/office/drawing/2014/main" id="{63361C6A-BE7E-4DF1-9592-9CBD27C8D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071" y="4085856"/>
            <a:ext cx="3905061" cy="103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21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r>
                  <a:rPr lang="cs-CZ" sz="2400"/>
                  <a:t>firm 1 maximises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4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4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cs-CZ" sz="2400"/>
                  <a:t> given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cs-CZ" sz="2400">
                  <a:sym typeface="Wingdings" panose="05000000000000000000" pitchFamily="2" charset="2"/>
                </a:endParaRPr>
              </a:p>
              <a:p>
                <a:r>
                  <a:rPr lang="cs-CZ" sz="2400" u="sng"/>
                  <a:t>firm 1‘s r</a:t>
                </a:r>
                <a:r>
                  <a:rPr lang="en-US" sz="2400" u="sng"/>
                  <a:t>eaction curve</a:t>
                </a:r>
                <a:r>
                  <a:rPr lang="en-US" sz="2400"/>
                  <a:t>: </a:t>
                </a:r>
                <a:r>
                  <a:rPr lang="cs-CZ" sz="2400"/>
                  <a:t>what is the optimum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cs-CZ" sz="2400"/>
                  <a:t> given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 sz="2400"/>
                  <a:t>? </a:t>
                </a:r>
              </a:p>
              <a:p>
                <a:r>
                  <a:rPr lang="cs-CZ" sz="2400" u="sng"/>
                  <a:t>Cournot equilibrium</a:t>
                </a:r>
                <a:r>
                  <a:rPr lang="cs-CZ" sz="2400"/>
                  <a:t>:</a:t>
                </a:r>
              </a:p>
              <a:p>
                <a:pPr lvl="1"/>
                <a:r>
                  <a:rPr lang="cs-CZ">
                    <a:sym typeface="Wingdings" panose="05000000000000000000" pitchFamily="2" charset="2"/>
                  </a:rPr>
                  <a:t>Pair of outputs such that each </a:t>
                </a:r>
                <a:r>
                  <a:rPr lang="en-US">
                    <a:sym typeface="Wingdings" panose="05000000000000000000" pitchFamily="2" charset="2"/>
                  </a:rPr>
                  <a:t>firm maximizes profit given its beliefs about the choice of</a:t>
                </a:r>
                <a:r>
                  <a:rPr lang="cs-CZ">
                    <a:sym typeface="Wingdings" panose="05000000000000000000" pitchFamily="2" charset="2"/>
                  </a:rPr>
                  <a:t> </a:t>
                </a:r>
                <a:r>
                  <a:rPr lang="en-US">
                    <a:sym typeface="Wingdings" panose="05000000000000000000" pitchFamily="2" charset="2"/>
                  </a:rPr>
                  <a:t>the other firm.</a:t>
                </a:r>
              </a:p>
              <a:p>
                <a:pPr lvl="1"/>
                <a:r>
                  <a:rPr lang="en-US">
                    <a:sym typeface="Wingdings" panose="05000000000000000000" pitchFamily="2" charset="2"/>
                  </a:rPr>
                  <a:t>The beliefs are confirmed.</a:t>
                </a:r>
              </a:p>
              <a:p>
                <a:pPr lvl="1"/>
                <a:r>
                  <a:rPr lang="en-US">
                    <a:sym typeface="Wingdings" panose="05000000000000000000" pitchFamily="2" charset="2"/>
                  </a:rPr>
                  <a:t>Neither firm finds it profitable to </a:t>
                </a:r>
                <a:r>
                  <a:rPr lang="cs-CZ" u="sng">
                    <a:sym typeface="Wingdings" panose="05000000000000000000" pitchFamily="2" charset="2"/>
                  </a:rPr>
                  <a:t>unilaterally</a:t>
                </a:r>
                <a:r>
                  <a:rPr lang="cs-CZ">
                    <a:sym typeface="Wingdings" panose="05000000000000000000" pitchFamily="2" charset="2"/>
                  </a:rPr>
                  <a:t> </a:t>
                </a:r>
                <a:r>
                  <a:rPr lang="en-US">
                    <a:sym typeface="Wingdings" panose="05000000000000000000" pitchFamily="2" charset="2"/>
                  </a:rPr>
                  <a:t>change its choice.</a:t>
                </a:r>
              </a:p>
              <a:p>
                <a:pPr lvl="1"/>
                <a:r>
                  <a:rPr lang="en-US">
                    <a:sym typeface="Wingdings" panose="05000000000000000000" pitchFamily="2" charset="2"/>
                  </a:rPr>
                  <a:t>Point where the reaction curves cross.</a:t>
                </a:r>
                <a:endParaRPr lang="cs-CZ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812" t="-1872" r="-1391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85363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9DF181-9688-480B-83E0-A309EDFBD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09" y="1302185"/>
            <a:ext cx="7360641" cy="546731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0460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Oligopoly Stickers for Sale | Redbubble">
            <a:extLst>
              <a:ext uri="{FF2B5EF4-FFF2-40B4-BE49-F238E27FC236}">
                <a16:creationId xmlns:a16="http://schemas.microsoft.com/office/drawing/2014/main" id="{B966F631-EC87-DB3F-22BF-4500F578B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717" y="3538329"/>
            <a:ext cx="3235187" cy="3235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Introduction</a:t>
            </a:r>
          </a:p>
        </p:txBody>
      </p:sp>
      <p:pic>
        <p:nvPicPr>
          <p:cNvPr id="1026" name="Picture 2" descr="Marketing Funnies: The Game of Oligopoly | Snap!">
            <a:extLst>
              <a:ext uri="{FF2B5EF4-FFF2-40B4-BE49-F238E27FC236}">
                <a16:creationId xmlns:a16="http://schemas.microsoft.com/office/drawing/2014/main" id="{E35EB670-A4C0-DF65-E258-0C6D96167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167" y="2825750"/>
            <a:ext cx="4572000" cy="366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Oligopoly&quot; Sticker for Sale by LibertyManiacs | Redbubble">
            <a:extLst>
              <a:ext uri="{FF2B5EF4-FFF2-40B4-BE49-F238E27FC236}">
                <a16:creationId xmlns:a16="http://schemas.microsoft.com/office/drawing/2014/main" id="{BE2973B7-B82A-D253-E280-7150654A5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933" y="0"/>
            <a:ext cx="3463579" cy="346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427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9491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/>
                  <a:t>Case with linear demand and constant marginal cost</a:t>
                </a:r>
              </a:p>
              <a:p>
                <a:r>
                  <a:rPr lang="cs-CZ" sz="2200"/>
                  <a:t>Reaction curves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lang="cs-CZ" sz="2200"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cs-CZ" sz="2200">
                    <a:sym typeface="Wingdings" panose="05000000000000000000" pitchFamily="2" charset="2"/>
                  </a:rPr>
                  <a:t>Symmetric equilibrium: </a:t>
                </a:r>
                <a:endParaRPr lang="cs-CZ" sz="220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8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9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9491" y="1617785"/>
                <a:ext cx="10515600" cy="4559178"/>
              </a:xfrm>
              <a:blipFill>
                <a:blip r:embed="rId3"/>
                <a:stretch>
                  <a:fillRect l="-754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773823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19F0E7-697C-4B8B-A7F3-30F28B6D3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87" y="1690688"/>
            <a:ext cx="7366379" cy="50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88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…,</m:t>
                        </m:r>
                        <m:sSub>
                          <m:sSubPr>
                            <m:ctrlPr>
                              <a:rPr lang="cs-CZ" sz="22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…+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b="0" i="1" smtClean="0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≠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nary>
                      <m:naryPr>
                        <m:chr m:val="∑"/>
                        <m:supHide m:val="on"/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𝑗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≠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−2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20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cs-CZ" sz="2200">
                    <a:sym typeface="Wingdings" panose="05000000000000000000" pitchFamily="2" charset="2"/>
                  </a:rPr>
                  <a:t>Solution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+1)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+1)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𝑛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+1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cs-CZ" sz="22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𝑛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+1)</m:t>
                            </m:r>
                          </m:e>
                          <m:sup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 b="1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696" t="-1243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</a:t>
            </a:r>
            <a:r>
              <a:rPr lang="cs-CZ"/>
              <a:t> with more firms</a:t>
            </a:r>
            <a:endParaRPr lang="cs-CZ" b="1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2A3CE63-EF3F-411A-85AD-FBF0E11CD5B7}"/>
              </a:ext>
            </a:extLst>
          </p:cNvPr>
          <p:cNvSpPr/>
          <p:nvPr/>
        </p:nvSpPr>
        <p:spPr>
          <a:xfrm>
            <a:off x="3988526" y="3967984"/>
            <a:ext cx="6096000" cy="76944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cs-CZ" sz="22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n=1  monopoly</a:t>
            </a:r>
          </a:p>
          <a:p>
            <a:r>
              <a:rPr lang="cs-CZ" sz="2200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n→∞  perfect competition</a:t>
            </a:r>
          </a:p>
        </p:txBody>
      </p:sp>
    </p:spTree>
    <p:extLst>
      <p:ext uri="{BB962C8B-B14F-4D97-AF65-F5344CB8AC3E}">
        <p14:creationId xmlns:p14="http://schemas.microsoft.com/office/powerpoint/2010/main" val="1703984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/>
                  <a:t>Exercise</a:t>
                </a:r>
              </a:p>
              <a:p>
                <a:r>
                  <a:rPr lang="en-US" sz="2200"/>
                  <a:t>Market demand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=12−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200"/>
              </a:p>
              <a:p>
                <a:r>
                  <a:rPr lang="en-US" sz="2200"/>
                  <a:t>Cost functions</a:t>
                </a:r>
              </a:p>
              <a:p>
                <a:pPr lvl="1"/>
                <a:r>
                  <a:rPr lang="cs-CZ" sz="2200"/>
                  <a:t>Firm 1:</a:t>
                </a:r>
                <a:r>
                  <a:rPr lang="en-US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+12</m:t>
                    </m:r>
                  </m:oMath>
                </a14:m>
                <a:endParaRPr lang="en-US" sz="2200"/>
              </a:p>
              <a:p>
                <a:pPr lvl="1"/>
                <a:r>
                  <a:rPr lang="cs-CZ" sz="2200"/>
                  <a:t>Firm 2:</a:t>
                </a:r>
                <a:r>
                  <a:rPr lang="en-US" sz="220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200"/>
              </a:p>
              <a:p>
                <a:r>
                  <a:rPr lang="cs-CZ" sz="2200"/>
                  <a:t>Questions: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Derive profit functions of both firms.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/>
                  <a:t>Derive </a:t>
                </a:r>
                <a:r>
                  <a:rPr lang="cs-CZ" sz="2200"/>
                  <a:t>the Cournot</a:t>
                </a:r>
                <a:r>
                  <a:rPr lang="en-US" sz="2200"/>
                  <a:t> equilibrium.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/>
                  <a:t>Calculate total output, price and profit of both producers.</a:t>
                </a:r>
                <a:endParaRPr lang="cs-CZ" sz="220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Compare to the total output and price in the Stackelberg equilibrium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754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quantity setting (</a:t>
            </a:r>
            <a:r>
              <a:rPr lang="cs-CZ"/>
              <a:t>Cournot</a:t>
            </a:r>
            <a:r>
              <a:rPr lang="en-US"/>
              <a:t>)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B8C2-F318-4B62-B72F-4B4E372F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89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3010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/>
              <a:t>2 (or more) firms deciding price simultaneously</a:t>
            </a:r>
          </a:p>
          <a:p>
            <a:endParaRPr lang="cs-CZ" sz="2400">
              <a:sym typeface="Wingdings" panose="05000000000000000000" pitchFamily="2" charset="2"/>
            </a:endParaRPr>
          </a:p>
          <a:p>
            <a:endParaRPr lang="cs-CZ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Examples</a:t>
            </a: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	A						B				</a:t>
            </a: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</a:t>
            </a:r>
            <a:r>
              <a:rPr lang="cs-CZ"/>
              <a:t>price</a:t>
            </a:r>
            <a:r>
              <a:rPr lang="en-US"/>
              <a:t> setting (</a:t>
            </a:r>
            <a:r>
              <a:rPr lang="cs-CZ"/>
              <a:t>Bertrand</a:t>
            </a:r>
            <a:r>
              <a:rPr lang="en-US"/>
              <a:t>)</a:t>
            </a:r>
            <a:endParaRPr lang="cs-CZ"/>
          </a:p>
        </p:txBody>
      </p:sp>
      <p:pic>
        <p:nvPicPr>
          <p:cNvPr id="13314" name="Picture 2" descr="Článek: Jaký mobilní operátor je pro mě ten nejlepší ? | Blog | O nás -  Krytoland.cz | Krytoland pouzdra a kryty na mobil">
            <a:extLst>
              <a:ext uri="{FF2B5EF4-FFF2-40B4-BE49-F238E27FC236}">
                <a16:creationId xmlns:a16="http://schemas.microsoft.com/office/drawing/2014/main" id="{B971975B-52DC-4EAD-9279-AF0126670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948" y="4232365"/>
            <a:ext cx="2831907" cy="1420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Kiwi finance – Finanční poradenství – Kiwi Finance">
            <a:extLst>
              <a:ext uri="{FF2B5EF4-FFF2-40B4-BE49-F238E27FC236}">
                <a16:creationId xmlns:a16="http://schemas.microsoft.com/office/drawing/2014/main" id="{159E5A7B-69BD-4153-8EE3-8AD9407DC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9605" y="4232365"/>
            <a:ext cx="4742374" cy="109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r>
                  <a:rPr lang="cs-CZ" sz="2200"/>
                  <a:t>firm 1 maximises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cs-CZ" sz="2200"/>
                  <a:t> given expected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cs-CZ" sz="2200" u="sng"/>
                  <a:t>Bertrand equilibrium</a:t>
                </a:r>
                <a:r>
                  <a:rPr lang="cs-CZ" sz="2200"/>
                  <a:t>:</a:t>
                </a:r>
              </a:p>
              <a:p>
                <a:pPr lvl="1"/>
                <a:r>
                  <a:rPr lang="cs-CZ" sz="2200">
                    <a:sym typeface="Wingdings" panose="05000000000000000000" pitchFamily="2" charset="2"/>
                  </a:rPr>
                  <a:t>Pair of prices such that each </a:t>
                </a:r>
                <a:r>
                  <a:rPr lang="en-US" sz="2200">
                    <a:sym typeface="Wingdings" panose="05000000000000000000" pitchFamily="2" charset="2"/>
                  </a:rPr>
                  <a:t>firm maximizes profit given its beliefs about the choice of</a:t>
                </a:r>
                <a:r>
                  <a:rPr lang="cs-CZ" sz="2200">
                    <a:sym typeface="Wingdings" panose="05000000000000000000" pitchFamily="2" charset="2"/>
                  </a:rPr>
                  <a:t> </a:t>
                </a:r>
                <a:r>
                  <a:rPr lang="en-US" sz="2200">
                    <a:sym typeface="Wingdings" panose="05000000000000000000" pitchFamily="2" charset="2"/>
                  </a:rPr>
                  <a:t>the other firm.</a:t>
                </a: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The beliefs are confirmed.</a:t>
                </a: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Neither firm finds it profitable to </a:t>
                </a:r>
                <a:r>
                  <a:rPr lang="cs-CZ" sz="2200" u="sng">
                    <a:sym typeface="Wingdings" panose="05000000000000000000" pitchFamily="2" charset="2"/>
                  </a:rPr>
                  <a:t>unilaterally</a:t>
                </a:r>
                <a:r>
                  <a:rPr lang="cs-CZ" sz="2200">
                    <a:sym typeface="Wingdings" panose="05000000000000000000" pitchFamily="2" charset="2"/>
                  </a:rPr>
                  <a:t> </a:t>
                </a:r>
                <a:r>
                  <a:rPr lang="en-US" sz="2200">
                    <a:sym typeface="Wingdings" panose="05000000000000000000" pitchFamily="2" charset="2"/>
                  </a:rPr>
                  <a:t>change its choice.</a:t>
                </a:r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cs-CZ" sz="2200" u="sng">
                    <a:sym typeface="Wingdings" panose="05000000000000000000" pitchFamily="2" charset="2"/>
                  </a:rPr>
                  <a:t>Finding the equilibrium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cs-CZ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𝑖</m:t>
                        </m:r>
                      </m:sub>
                    </m:sSub>
                    <m:r>
                      <a:rPr lang="cs-CZ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  <m:r>
                      <a:rPr lang="cs-CZ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𝑀𝐶</m:t>
                    </m:r>
                  </m:oMath>
                </a14:m>
                <a:endParaRPr lang="cs-CZ" sz="2200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pPr lvl="1"/>
                <a:r>
                  <a:rPr lang="cs-CZ" sz="220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If firm 1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cs-CZ" sz="2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𝑀𝐶</m:t>
                    </m:r>
                  </m:oMath>
                </a14:m>
                <a:r>
                  <a:rPr lang="cs-CZ" sz="220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, firm 2 sets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MC</m:t>
                    </m:r>
                    <m: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&lt;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220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and steals all customers.</a:t>
                </a:r>
              </a:p>
              <a:p>
                <a:pPr lvl="1"/>
                <a:r>
                  <a:rPr lang="cs-CZ" sz="2200">
                    <a:latin typeface="Cambria Math" panose="02040503050406030204" pitchFamily="18" charset="0"/>
                    <a:sym typeface="Wingdings" panose="05000000000000000000" pitchFamily="2" charset="2"/>
                  </a:rPr>
                  <a:t>Firm 1 responds by undercutting firm 2 etc....</a:t>
                </a:r>
              </a:p>
              <a:p>
                <a:pPr marL="457200" lvl="1" indent="0">
                  <a:buNone/>
                </a:pPr>
                <a:r>
                  <a:rPr lang="cs-CZ" sz="2200">
                    <a:solidFill>
                      <a:schemeClr val="tx1"/>
                    </a:solidFill>
                    <a:latin typeface="Cambria Math" panose="02040503050406030204" pitchFamily="18" charset="0"/>
                    <a:sym typeface="Wingdings" panose="05000000000000000000" pitchFamily="2" charset="2"/>
                  </a:rPr>
                  <a:t>    the only equilibrium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lang="cs-CZ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𝟏</m:t>
                        </m:r>
                      </m:sub>
                    </m:sSub>
                    <m:r>
                      <a:rPr lang="cs-CZ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𝒑</m:t>
                        </m:r>
                      </m:e>
                      <m:sub>
                        <m:r>
                          <a:rPr lang="cs-CZ" sz="22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𝟐</m:t>
                        </m:r>
                      </m:sub>
                    </m:sSub>
                    <m:r>
                      <a:rPr lang="cs-CZ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𝑴𝑪</m:t>
                    </m:r>
                  </m:oMath>
                </a14:m>
                <a:r>
                  <a:rPr lang="cs-CZ" sz="2200" b="1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cs-CZ" sz="2200">
                    <a:solidFill>
                      <a:srgbClr val="00B050"/>
                    </a:solidFill>
                    <a:sym typeface="Wingdings" panose="05000000000000000000" pitchFamily="2" charset="2"/>
                  </a:rPr>
                  <a:t></a:t>
                </a:r>
                <a:r>
                  <a:rPr lang="cs-CZ" sz="22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</a:t>
                </a:r>
                <a:r>
                  <a:rPr lang="cs-CZ" sz="2200">
                    <a:solidFill>
                      <a:srgbClr val="00B050"/>
                    </a:solidFill>
                    <a:sym typeface="Wingdings" panose="05000000000000000000" pitchFamily="2" charset="2"/>
                  </a:rPr>
                  <a:t>the competitive equilibrium</a:t>
                </a:r>
              </a:p>
              <a:p>
                <a:pPr marL="457200" lvl="1" indent="0">
                  <a:buNone/>
                </a:pPr>
                <a:r>
                  <a:rPr lang="cs-CZ" sz="2200">
                    <a:sym typeface="Wingdings" panose="05000000000000000000" pitchFamily="2" charset="2"/>
                  </a:rPr>
                  <a:t>(or, more accurately, p=MC for all firms selling a strictly positive output)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696" t="-1471" b="-936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</a:t>
            </a:r>
            <a:r>
              <a:rPr lang="cs-CZ"/>
              <a:t>price</a:t>
            </a:r>
            <a:r>
              <a:rPr lang="en-US"/>
              <a:t> setting (</a:t>
            </a:r>
            <a:r>
              <a:rPr lang="cs-CZ"/>
              <a:t>Bertrand</a:t>
            </a:r>
            <a:r>
              <a:rPr lang="en-US"/>
              <a:t>)</a:t>
            </a:r>
            <a:endParaRPr lang="cs-C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8FB01-C743-42B1-B465-294D6F21B69E}"/>
              </a:ext>
            </a:extLst>
          </p:cNvPr>
          <p:cNvSpPr txBox="1"/>
          <p:nvPr/>
        </p:nvSpPr>
        <p:spPr>
          <a:xfrm>
            <a:off x="4338728" y="3926397"/>
            <a:ext cx="6766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3200">
                <a:solidFill>
                  <a:srgbClr val="00B050"/>
                </a:solidFill>
              </a:rPr>
              <a:t>What is the Bertrand equilibrium?</a:t>
            </a:r>
          </a:p>
        </p:txBody>
      </p:sp>
    </p:spTree>
    <p:extLst>
      <p:ext uri="{BB962C8B-B14F-4D97-AF65-F5344CB8AC3E}">
        <p14:creationId xmlns:p14="http://schemas.microsoft.com/office/powerpoint/2010/main" val="161319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10764915" cy="455917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cs-CZ" sz="2200" b="1"/>
                  <a:t>Bertrand equilibrium w</a:t>
                </a:r>
                <a:r>
                  <a:rPr lang="cs-CZ" sz="2200" b="1">
                    <a:sym typeface="Wingdings" panose="05000000000000000000" pitchFamily="2" charset="2"/>
                  </a:rPr>
                  <a:t>ith linear demand and homogeneous (constant) marginal costs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</m:oMath>
                </a14:m>
                <a:endParaRPr lang="cs-CZ" sz="2200" b="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endParaRPr lang="cs-CZ" sz="2200" b="1"/>
              </a:p>
              <a:p>
                <a:r>
                  <a:rPr lang="cs-CZ" sz="2200" b="1"/>
                  <a:t>Bertrand equilibrium w</a:t>
                </a:r>
                <a:r>
                  <a:rPr lang="cs-CZ" sz="2200" b="1">
                    <a:sym typeface="Wingdings" panose="05000000000000000000" pitchFamily="2" charset="2"/>
                  </a:rPr>
                  <a:t>ith </a:t>
                </a:r>
                <a:r>
                  <a:rPr lang="cs-CZ" sz="2200" b="1" u="sng">
                    <a:sym typeface="Wingdings" panose="05000000000000000000" pitchFamily="2" charset="2"/>
                  </a:rPr>
                  <a:t>heterogeneous constant </a:t>
                </a:r>
                <a:r>
                  <a:rPr lang="cs-CZ" sz="2200" b="1">
                    <a:sym typeface="Wingdings" panose="05000000000000000000" pitchFamily="2" charset="2"/>
                  </a:rPr>
                  <a:t>marginal costs</a:t>
                </a:r>
                <a:r>
                  <a:rPr lang="en-US" sz="2200" b="1">
                    <a:sym typeface="Wingdings" panose="05000000000000000000" pitchFamily="2" charset="2"/>
                  </a:rPr>
                  <a:t>?</a:t>
                </a:r>
                <a:endParaRPr lang="cs-CZ" sz="2200" b="1">
                  <a:sym typeface="Wingdings" panose="05000000000000000000" pitchFamily="2" charset="2"/>
                </a:endParaRPr>
              </a:p>
              <a:p>
                <a:pPr lvl="1"/>
                <a:r>
                  <a:rPr lang="cs-CZ" sz="2200">
                    <a:sym typeface="Wingdings" panose="05000000000000000000" pitchFamily="2" charset="2"/>
                  </a:rPr>
                  <a:t>The firm with the lowest MC get the entire market</a:t>
                </a:r>
              </a:p>
              <a:p>
                <a:pPr lvl="1"/>
                <a:r>
                  <a:rPr lang="cs-CZ" sz="2200">
                    <a:sym typeface="Wingdings" panose="05000000000000000000" pitchFamily="2" charset="2"/>
                  </a:rPr>
                  <a:t>Price equal to the 2nd lowest MC</a:t>
                </a:r>
                <a:endParaRPr lang="en-US" sz="2200">
                  <a:sym typeface="Wingdings" panose="05000000000000000000" pitchFamily="2" charset="2"/>
                </a:endParaRPr>
              </a:p>
              <a:p>
                <a:pPr lvl="1"/>
                <a:endParaRPr lang="en-US" sz="2200">
                  <a:sym typeface="Wingdings" panose="05000000000000000000" pitchFamily="2" charset="2"/>
                </a:endParaRPr>
              </a:p>
              <a:p>
                <a:r>
                  <a:rPr lang="cs-CZ" sz="2200" b="1"/>
                  <a:t>Bertrand equilibrium w</a:t>
                </a:r>
                <a:r>
                  <a:rPr lang="cs-CZ" sz="2200" b="1">
                    <a:sym typeface="Wingdings" panose="05000000000000000000" pitchFamily="2" charset="2"/>
                  </a:rPr>
                  <a:t>ith </a:t>
                </a:r>
                <a:r>
                  <a:rPr lang="en-US" sz="2200" b="1" u="sng">
                    <a:sym typeface="Wingdings" panose="05000000000000000000" pitchFamily="2" charset="2"/>
                  </a:rPr>
                  <a:t>increasing</a:t>
                </a:r>
                <a:r>
                  <a:rPr lang="cs-CZ" sz="2200" b="1" u="sng">
                    <a:sym typeface="Wingdings" panose="05000000000000000000" pitchFamily="2" charset="2"/>
                  </a:rPr>
                  <a:t> </a:t>
                </a:r>
                <a:r>
                  <a:rPr lang="cs-CZ" sz="2200" b="1">
                    <a:sym typeface="Wingdings" panose="05000000000000000000" pitchFamily="2" charset="2"/>
                  </a:rPr>
                  <a:t>marginal costs</a:t>
                </a:r>
                <a:r>
                  <a:rPr lang="en-US" sz="2200" b="1">
                    <a:sym typeface="Wingdings" panose="05000000000000000000" pitchFamily="2" charset="2"/>
                  </a:rPr>
                  <a:t>?</a:t>
                </a: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Assumption: If the same MC, output divided equally</a:t>
                </a:r>
                <a:endParaRPr lang="cs-CZ" sz="220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Output as in perfect competition</a:t>
                </a:r>
              </a:p>
              <a:p>
                <a:pPr marL="0" indent="0">
                  <a:buNone/>
                </a:pPr>
                <a:endParaRPr lang="en-US" sz="260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10764915" cy="4559178"/>
              </a:xfrm>
              <a:blipFill>
                <a:blip r:embed="rId3"/>
                <a:stretch>
                  <a:fillRect l="-623" t="-2139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</a:t>
            </a:r>
            <a:r>
              <a:rPr lang="cs-CZ"/>
              <a:t>price</a:t>
            </a:r>
            <a:r>
              <a:rPr lang="en-US"/>
              <a:t> setting (</a:t>
            </a:r>
            <a:r>
              <a:rPr lang="cs-CZ"/>
              <a:t>Bertrand</a:t>
            </a:r>
            <a:r>
              <a:rPr lang="en-US"/>
              <a:t>)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4463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 dirty="0" err="1"/>
                  <a:t>Exercise</a:t>
                </a:r>
                <a:endParaRPr lang="cs-CZ" sz="2200" b="1" dirty="0"/>
              </a:p>
              <a:p>
                <a:r>
                  <a:rPr lang="en-US" sz="2200" dirty="0"/>
                  <a:t>Market demand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=55−</m:t>
                    </m:r>
                    <m:f>
                      <m:f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200" dirty="0"/>
              </a:p>
              <a:p>
                <a:r>
                  <a:rPr lang="en-US" sz="2200" dirty="0"/>
                  <a:t>Cost functions</a:t>
                </a:r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1: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+293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2: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84</m:t>
                    </m:r>
                  </m:oMath>
                </a14:m>
                <a:endParaRPr lang="en-US" sz="2200" dirty="0"/>
              </a:p>
              <a:p>
                <a:r>
                  <a:rPr lang="cs-CZ" sz="2200" dirty="0" err="1"/>
                  <a:t>Questions</a:t>
                </a:r>
                <a:r>
                  <a:rPr lang="cs-CZ" sz="22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 dirty="0"/>
                  <a:t>Derive the inverse demand function and marginal cost of both</a:t>
                </a:r>
                <a:r>
                  <a:rPr lang="cs-CZ" sz="2200" dirty="0"/>
                  <a:t> </a:t>
                </a:r>
                <a:r>
                  <a:rPr lang="en-US" sz="2200" dirty="0"/>
                  <a:t>firms.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 dirty="0" err="1"/>
                  <a:t>Calculate</a:t>
                </a:r>
                <a:r>
                  <a:rPr lang="cs-CZ" sz="2200" dirty="0"/>
                  <a:t> </a:t>
                </a:r>
                <a:r>
                  <a:rPr lang="cs-CZ" sz="2200" dirty="0" err="1"/>
                  <a:t>each</a:t>
                </a:r>
                <a:r>
                  <a:rPr lang="cs-CZ" sz="2200" dirty="0"/>
                  <a:t> </a:t>
                </a:r>
                <a:r>
                  <a:rPr lang="cs-CZ" sz="2200" dirty="0" err="1"/>
                  <a:t>firm‘s</a:t>
                </a:r>
                <a:r>
                  <a:rPr lang="en-US" sz="2200" dirty="0"/>
                  <a:t> output</a:t>
                </a:r>
                <a:r>
                  <a:rPr lang="cs-CZ" sz="2200" dirty="0"/>
                  <a:t> and </a:t>
                </a:r>
                <a:r>
                  <a:rPr lang="cs-CZ" sz="2200" dirty="0" err="1"/>
                  <a:t>price</a:t>
                </a:r>
                <a:r>
                  <a:rPr lang="cs-CZ" sz="2200" dirty="0"/>
                  <a:t> in </a:t>
                </a:r>
                <a:r>
                  <a:rPr lang="cs-CZ" sz="2200" dirty="0" err="1"/>
                  <a:t>the</a:t>
                </a:r>
                <a:r>
                  <a:rPr lang="cs-CZ" sz="2200" dirty="0"/>
                  <a:t> Bertrand</a:t>
                </a:r>
                <a:r>
                  <a:rPr lang="en-US" sz="2200" dirty="0"/>
                  <a:t> </a:t>
                </a:r>
                <a:r>
                  <a:rPr lang="en-US" sz="2200" dirty="0" err="1"/>
                  <a:t>equlibrium</a:t>
                </a:r>
                <a:r>
                  <a:rPr lang="en-US" sz="2200" dirty="0"/>
                  <a:t>.</a:t>
                </a:r>
                <a:endParaRPr lang="cs-CZ" sz="2200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 dirty="0" err="1"/>
                  <a:t>Will</a:t>
                </a:r>
                <a:r>
                  <a:rPr lang="cs-CZ" sz="2200" dirty="0"/>
                  <a:t> </a:t>
                </a:r>
                <a:r>
                  <a:rPr lang="cs-CZ" sz="2200" dirty="0" err="1"/>
                  <a:t>both</a:t>
                </a:r>
                <a:r>
                  <a:rPr lang="cs-CZ" sz="2200" dirty="0"/>
                  <a:t> </a:t>
                </a:r>
                <a:r>
                  <a:rPr lang="cs-CZ" sz="2200" dirty="0" err="1"/>
                  <a:t>firms</a:t>
                </a:r>
                <a:r>
                  <a:rPr lang="cs-CZ" sz="2200" dirty="0"/>
                  <a:t> </a:t>
                </a:r>
                <a:r>
                  <a:rPr lang="cs-CZ" sz="2200" dirty="0" err="1"/>
                  <a:t>want</a:t>
                </a:r>
                <a:r>
                  <a:rPr lang="cs-CZ" sz="2200" dirty="0"/>
                  <a:t> to </a:t>
                </a:r>
                <a:r>
                  <a:rPr lang="cs-CZ" sz="2200" dirty="0" err="1"/>
                  <a:t>operate</a:t>
                </a:r>
                <a:r>
                  <a:rPr lang="cs-CZ" sz="2200" dirty="0"/>
                  <a:t> (in </a:t>
                </a:r>
                <a:r>
                  <a:rPr lang="cs-CZ" sz="2200" dirty="0" err="1"/>
                  <a:t>the</a:t>
                </a:r>
                <a:r>
                  <a:rPr lang="cs-CZ" sz="2200" dirty="0"/>
                  <a:t> </a:t>
                </a:r>
                <a:r>
                  <a:rPr lang="cs-CZ" sz="2200" dirty="0" err="1"/>
                  <a:t>longer</a:t>
                </a:r>
                <a:r>
                  <a:rPr lang="cs-CZ" sz="2200" dirty="0"/>
                  <a:t> run)?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754" t="-1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Simultaneous</a:t>
            </a:r>
            <a:r>
              <a:rPr lang="en-US"/>
              <a:t> </a:t>
            </a:r>
            <a:r>
              <a:rPr lang="cs-CZ"/>
              <a:t>price</a:t>
            </a:r>
            <a:r>
              <a:rPr lang="en-US"/>
              <a:t> setting (</a:t>
            </a:r>
            <a:r>
              <a:rPr lang="cs-CZ"/>
              <a:t>Bertrand</a:t>
            </a:r>
            <a:r>
              <a:rPr lang="en-US"/>
              <a:t>)</a:t>
            </a:r>
            <a:endParaRPr lang="cs-C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B8C2-F318-4B62-B72F-4B4E372F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89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89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 b="1"/>
              <a:t>Collusion</a:t>
            </a:r>
            <a:r>
              <a:rPr lang="cs-CZ" sz="2400"/>
              <a:t> = non-competitive agreement between competitors</a:t>
            </a:r>
          </a:p>
          <a:p>
            <a:r>
              <a:rPr lang="cs-CZ" sz="2400" b="1"/>
              <a:t>Cartel</a:t>
            </a:r>
            <a:r>
              <a:rPr lang="cs-CZ" sz="2400"/>
              <a:t> = a group of colluding firms</a:t>
            </a:r>
          </a:p>
          <a:p>
            <a:endParaRPr lang="cs-CZ" sz="2400">
              <a:sym typeface="Wingdings" panose="05000000000000000000" pitchFamily="2" charset="2"/>
            </a:endParaRPr>
          </a:p>
          <a:p>
            <a:endParaRPr lang="cs-CZ" sz="240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Examples</a:t>
            </a:r>
          </a:p>
          <a:p>
            <a:pPr marL="0" indent="0">
              <a:buNone/>
            </a:pPr>
            <a:r>
              <a:rPr lang="cs-CZ" sz="2400" b="1">
                <a:sym typeface="Wingdings" panose="05000000000000000000" pitchFamily="2" charset="2"/>
              </a:rPr>
              <a:t>	A						B				</a:t>
            </a: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cs-CZ" sz="2400" b="1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  <p:pic>
        <p:nvPicPr>
          <p:cNvPr id="6" name="Picture 6" descr="Vektorová grafika „ OPEC organization country members illustration. Oil  barrel with countries flags“ ze služby Stock | Adobe Stock">
            <a:extLst>
              <a:ext uri="{FF2B5EF4-FFF2-40B4-BE49-F238E27FC236}">
                <a16:creationId xmlns:a16="http://schemas.microsoft.com/office/drawing/2014/main" id="{20153DAE-D20B-4497-B71A-58A1809B1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" y="4361111"/>
            <a:ext cx="2932075" cy="216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exico cartels: Which are the biggest and most powerful? - BBC News">
            <a:extLst>
              <a:ext uri="{FF2B5EF4-FFF2-40B4-BE49-F238E27FC236}">
                <a16:creationId xmlns:a16="http://schemas.microsoft.com/office/drawing/2014/main" id="{01C10F07-82F2-42C7-B486-352FD38FE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572" y="4397511"/>
            <a:ext cx="3725091" cy="209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742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E-book price fixing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39D6E7-90B4-4B9E-B3DA-6BB1AB02F9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937" y="1296928"/>
            <a:ext cx="7478486" cy="544935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AF3D69C-0BC8-408B-ACC3-383D41537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89" y="1497874"/>
            <a:ext cx="5199017" cy="4679089"/>
          </a:xfrm>
        </p:spPr>
        <p:txBody>
          <a:bodyPr>
            <a:noAutofit/>
          </a:bodyPr>
          <a:lstStyle/>
          <a:p>
            <a:r>
              <a:rPr lang="cs-CZ" sz="1600" b="1">
                <a:sym typeface="Wingdings" panose="05000000000000000000" pitchFamily="2" charset="2"/>
              </a:rPr>
              <a:t>Background</a:t>
            </a:r>
            <a:r>
              <a:rPr lang="cs-CZ" sz="1600">
                <a:sym typeface="Wingdings" panose="05000000000000000000" pitchFamily="2" charset="2"/>
              </a:rPr>
              <a:t>: 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E-book market help by Amazon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Publishes threathened by cheap e-books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Apple releasing the iPad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Secret meetings by „Big 6“ CEOs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Publishers approached by Apple</a:t>
            </a:r>
          </a:p>
          <a:p>
            <a:r>
              <a:rPr lang="cs-CZ" sz="1600" b="1">
                <a:sym typeface="Wingdings" panose="05000000000000000000" pitchFamily="2" charset="2"/>
              </a:rPr>
              <a:t>The deal:</a:t>
            </a:r>
            <a:r>
              <a:rPr lang="cs-CZ" sz="1600">
                <a:sym typeface="Wingdings" panose="05000000000000000000" pitchFamily="2" charset="2"/>
              </a:rPr>
              <a:t> 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In action 10th April 2010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Sell e-books via iBookstore under an agency model (30% commission for Apple)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Price tiers set up by Apple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Increase prices of most books to 9.99-14.99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Amazon also had to switch to the agency model (publishers co-ordinated in negotiations with Amazon)</a:t>
            </a:r>
          </a:p>
          <a:p>
            <a:r>
              <a:rPr lang="cs-CZ" sz="1600" b="1">
                <a:sym typeface="Wingdings" panose="05000000000000000000" pitchFamily="2" charset="2"/>
              </a:rPr>
              <a:t>Ruling: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The „Big 6“ US publishers + Apple conspired to raise the prices of e-books</a:t>
            </a:r>
          </a:p>
          <a:p>
            <a:pPr lvl="1"/>
            <a:r>
              <a:rPr lang="cs-CZ" sz="1600">
                <a:sym typeface="Wingdings" panose="05000000000000000000" pitchFamily="2" charset="2"/>
              </a:rPr>
              <a:t>Apple to pay a fine of USD 450 millions</a:t>
            </a:r>
          </a:p>
        </p:txBody>
      </p:sp>
    </p:spTree>
    <p:extLst>
      <p:ext uri="{BB962C8B-B14F-4D97-AF65-F5344CB8AC3E}">
        <p14:creationId xmlns:p14="http://schemas.microsoft.com/office/powerpoint/2010/main" val="1900426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 b="1"/>
              <a:t>Oligopoly </a:t>
            </a:r>
            <a:r>
              <a:rPr lang="cs-CZ" sz="2400"/>
              <a:t>= a market with several competitors</a:t>
            </a:r>
            <a:endParaRPr lang="cs-CZ" sz="2400" dirty="0"/>
          </a:p>
          <a:p>
            <a:pPr lvl="1"/>
            <a:r>
              <a:rPr lang="cs-CZ" sz="2000"/>
              <a:t>N</a:t>
            </a:r>
            <a:r>
              <a:rPr lang="cs-CZ" sz="2000" baseline="30000"/>
              <a:t>MONOPOLY</a:t>
            </a:r>
            <a:r>
              <a:rPr lang="cs-CZ" sz="2000"/>
              <a:t> &lt; N</a:t>
            </a:r>
            <a:r>
              <a:rPr lang="cs-CZ" sz="2000" baseline="30000"/>
              <a:t>OLIGOPOLY</a:t>
            </a:r>
            <a:r>
              <a:rPr lang="cs-CZ" sz="2000"/>
              <a:t> &lt; N</a:t>
            </a:r>
            <a:r>
              <a:rPr lang="cs-CZ" sz="2000" baseline="30000"/>
              <a:t>PERFECT COMPETITION</a:t>
            </a:r>
            <a:endParaRPr lang="cs-CZ" sz="2000" dirty="0"/>
          </a:p>
          <a:p>
            <a:pPr lvl="1"/>
            <a:r>
              <a:rPr lang="cs-CZ" sz="2000"/>
              <a:t>Firms affect price</a:t>
            </a:r>
            <a:endParaRPr lang="cs-CZ" sz="2000" dirty="0"/>
          </a:p>
          <a:p>
            <a:pPr lvl="1"/>
            <a:r>
              <a:rPr lang="cs-CZ" sz="2000"/>
              <a:t>Strategic interaction between firms</a:t>
            </a:r>
          </a:p>
          <a:p>
            <a:pPr lvl="1"/>
            <a:r>
              <a:rPr lang="cs-CZ" sz="2000" b="1"/>
              <a:t>Duopoly</a:t>
            </a:r>
            <a:r>
              <a:rPr lang="cs-CZ" sz="2000"/>
              <a:t> = oligopoly with 2 firms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284FFB-D199-4A4C-95EE-EA3046816A67}"/>
              </a:ext>
            </a:extLst>
          </p:cNvPr>
          <p:cNvSpPr/>
          <p:nvPr/>
        </p:nvSpPr>
        <p:spPr>
          <a:xfrm>
            <a:off x="1933575" y="3528042"/>
            <a:ext cx="85058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3200" dirty="0" err="1">
                <a:solidFill>
                  <a:srgbClr val="00B050"/>
                </a:solidFill>
              </a:rPr>
              <a:t>Examples</a:t>
            </a:r>
            <a:r>
              <a:rPr lang="cs-CZ" sz="3200" dirty="0">
                <a:solidFill>
                  <a:srgbClr val="00B050"/>
                </a:solidFill>
              </a:rPr>
              <a:t> </a:t>
            </a:r>
            <a:r>
              <a:rPr lang="cs-CZ" sz="3200" dirty="0" err="1">
                <a:solidFill>
                  <a:srgbClr val="00B050"/>
                </a:solidFill>
              </a:rPr>
              <a:t>of</a:t>
            </a:r>
            <a:r>
              <a:rPr lang="cs-CZ" sz="3200" dirty="0">
                <a:solidFill>
                  <a:srgbClr val="00B050"/>
                </a:solidFill>
              </a:rPr>
              <a:t> </a:t>
            </a:r>
            <a:r>
              <a:rPr lang="cs-CZ" sz="3200" dirty="0" err="1">
                <a:solidFill>
                  <a:srgbClr val="00B050"/>
                </a:solidFill>
              </a:rPr>
              <a:t>oligopolistic</a:t>
            </a:r>
            <a:r>
              <a:rPr lang="cs-CZ" sz="3200" dirty="0">
                <a:solidFill>
                  <a:srgbClr val="00B050"/>
                </a:solidFill>
              </a:rPr>
              <a:t> </a:t>
            </a:r>
            <a:r>
              <a:rPr lang="cs-CZ" sz="3200" dirty="0" err="1">
                <a:solidFill>
                  <a:srgbClr val="00B050"/>
                </a:solidFill>
              </a:rPr>
              <a:t>markets</a:t>
            </a:r>
            <a:r>
              <a:rPr lang="cs-CZ" sz="3200" dirty="0">
                <a:solidFill>
                  <a:srgbClr val="00B05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88407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Analysis</a:t>
                </a:r>
              </a:p>
              <a:p>
                <a:r>
                  <a:rPr lang="cs-CZ" sz="2200"/>
                  <a:t>producers jointly behave like a monopolist</a:t>
                </a:r>
              </a:p>
              <a:p>
                <a:r>
                  <a:rPr lang="cs-CZ" sz="2200"/>
                  <a:t>maximise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sz="2200" b="1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1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</m:oMath>
                </a14:m>
                <a:endParaRPr lang="cs-CZ" sz="2200">
                  <a:sym typeface="Wingdings" panose="05000000000000000000" pitchFamily="2" charset="2"/>
                </a:endParaRPr>
              </a:p>
              <a:p>
                <a:r>
                  <a:rPr lang="en-US" sz="2200">
                    <a:sym typeface="Wingdings" panose="05000000000000000000" pitchFamily="2" charset="2"/>
                  </a:rPr>
                  <a:t>In </a:t>
                </a:r>
                <a:r>
                  <a:rPr lang="cs-CZ" sz="2200">
                    <a:sym typeface="Wingdings" panose="05000000000000000000" pitchFamily="2" charset="2"/>
                  </a:rPr>
                  <a:t>the </a:t>
                </a:r>
                <a:r>
                  <a:rPr lang="en-US" sz="2200">
                    <a:sym typeface="Wingdings" panose="05000000000000000000" pitchFamily="2" charset="2"/>
                  </a:rPr>
                  <a:t>optimum, marginal cost is the same</a:t>
                </a:r>
                <a:r>
                  <a:rPr lang="cs-CZ" sz="2200">
                    <a:sym typeface="Wingdings" panose="05000000000000000000" pitchFamily="2" charset="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𝑌</m:t>
                            </m:r>
                          </m:e>
                        </m:d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den>
                    </m:f>
                  </m:oMath>
                </a14:m>
                <a:endParaRPr lang="en-US" sz="220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The firm with higher </a:t>
                </a:r>
                <a:r>
                  <a:rPr lang="cs-CZ" sz="2200">
                    <a:sym typeface="Wingdings" panose="05000000000000000000" pitchFamily="2" charset="2"/>
                  </a:rPr>
                  <a:t>MC (at given output) </a:t>
                </a:r>
                <a:r>
                  <a:rPr lang="en-US" sz="2200">
                    <a:sym typeface="Wingdings" panose="05000000000000000000" pitchFamily="2" charset="2"/>
                  </a:rPr>
                  <a:t>has lower profit and may not</a:t>
                </a:r>
                <a:r>
                  <a:rPr lang="cs-CZ" sz="2200">
                    <a:sym typeface="Wingdings" panose="05000000000000000000" pitchFamily="2" charset="2"/>
                  </a:rPr>
                  <a:t> </a:t>
                </a:r>
                <a:r>
                  <a:rPr lang="en-US" sz="2200">
                    <a:sym typeface="Wingdings" panose="05000000000000000000" pitchFamily="2" charset="2"/>
                  </a:rPr>
                  <a:t>be willing to participate in the cartel</a:t>
                </a:r>
              </a:p>
              <a:p>
                <a:pPr lvl="1"/>
                <a:r>
                  <a:rPr lang="en-US" sz="2200">
                    <a:sym typeface="Wingdings" panose="05000000000000000000" pitchFamily="2" charset="2"/>
                  </a:rPr>
                  <a:t>Compensation may solve this, but is difficult given that the cartel</a:t>
                </a:r>
                <a:r>
                  <a:rPr lang="cs-CZ" sz="2200">
                    <a:sym typeface="Wingdings" panose="05000000000000000000" pitchFamily="2" charset="2"/>
                  </a:rPr>
                  <a:t> </a:t>
                </a:r>
                <a:r>
                  <a:rPr lang="en-US" sz="2200">
                    <a:sym typeface="Wingdings" panose="05000000000000000000" pitchFamily="2" charset="2"/>
                  </a:rPr>
                  <a:t>is illegal</a:t>
                </a:r>
                <a:endParaRPr lang="cs-CZ" sz="2200">
                  <a:sym typeface="Wingdings" panose="05000000000000000000" pitchFamily="2" charset="2"/>
                </a:endParaRPr>
              </a:p>
              <a:p>
                <a:endParaRPr lang="cs-CZ" sz="24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400" b="1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400" b="1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</p:spTree>
    <p:extLst>
      <p:ext uri="{BB962C8B-B14F-4D97-AF65-F5344CB8AC3E}">
        <p14:creationId xmlns:p14="http://schemas.microsoft.com/office/powerpoint/2010/main" val="1086801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With linear demand and zero marginal costs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Π</m:t>
                    </m:r>
                    <m:d>
                      <m:d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4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cs-CZ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d>
                          <m:d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4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d>
                      <m:dPr>
                        <m:ctrlP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sSup>
                      <m:sSup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4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p>
                    </m:sSup>
                  </m:oMath>
                </a14:m>
                <a:endParaRPr lang="cs-CZ" sz="2400" b="1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num>
                      <m:den>
                        <m:r>
                          <a:rPr lang="cs-CZ" sz="24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a:rPr lang="cs-CZ" sz="24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den>
                    </m:f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𝑏</m:t>
                    </m:r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sSubSup>
                      <m:sSubSupPr>
                        <m:ctrlPr>
                          <a:rPr lang="cs-CZ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4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4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  <m:r>
                      <a:rPr lang="cs-CZ" sz="24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=0</m:t>
                    </m:r>
                  </m:oMath>
                </a14:m>
                <a:r>
                  <a:rPr lang="cs-CZ" sz="2400">
                    <a:sym typeface="Wingdings" panose="05000000000000000000" pitchFamily="2" charset="2"/>
                  </a:rPr>
                  <a:t> </a:t>
                </a:r>
              </a:p>
              <a:p>
                <a:r>
                  <a:rPr lang="cs-CZ" sz="2400">
                    <a:sym typeface="Wingdings" panose="05000000000000000000" pitchFamily="2" charset="2"/>
                  </a:rPr>
                  <a:t>Solution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𝑌</m:t>
                        </m:r>
                      </m:e>
                      <m:sup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num>
                      <m:den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  <m:sup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</m:num>
                      <m:den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den>
                    </m:f>
                  </m:oMath>
                </a14:m>
                <a:endParaRPr lang="cs-CZ">
                  <a:sym typeface="Wingdings" panose="05000000000000000000" pitchFamily="2" charset="2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∗</m:t>
                        </m:r>
                      </m:sup>
                    </m:sSup>
                    <m:r>
                      <a:rPr lang="cs-CZ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pPr>
                          <m:e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𝑎</m:t>
                            </m:r>
                          </m:e>
                          <m:sup>
                            <m:r>
                              <a:rPr lang="cs-CZ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cs-CZ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>
                  <a:sym typeface="Wingdings" panose="05000000000000000000" pitchFamily="2" charset="2"/>
                </a:endParaRPr>
              </a:p>
              <a:p>
                <a:endParaRPr lang="cs-CZ" sz="24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400" b="1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400" b="1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</p:spTree>
    <p:extLst>
      <p:ext uri="{BB962C8B-B14F-4D97-AF65-F5344CB8AC3E}">
        <p14:creationId xmlns:p14="http://schemas.microsoft.com/office/powerpoint/2010/main" val="38567594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F480B5-29F8-48BE-A26F-473F941B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953" y="1631099"/>
            <a:ext cx="7437016" cy="531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061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 dirty="0"/>
                  <a:t>Exercise</a:t>
                </a:r>
              </a:p>
              <a:p>
                <a:r>
                  <a:rPr lang="en-US" sz="2200" dirty="0"/>
                  <a:t>Market demand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0−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Cost functions</a:t>
                </a:r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1: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+100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2: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2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endParaRPr lang="en-US" sz="2200" dirty="0"/>
              </a:p>
              <a:p>
                <a:r>
                  <a:rPr lang="cs-CZ" sz="2200" dirty="0" err="1"/>
                  <a:t>Questions</a:t>
                </a:r>
                <a:r>
                  <a:rPr lang="cs-CZ" sz="22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sz="2200"/>
                  <a:t>Derive the</a:t>
                </a:r>
                <a:r>
                  <a:rPr lang="cs-CZ" sz="2200"/>
                  <a:t> Cournot equilibrium quantities and price.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Derive the equilibrium quantities and price in the case of a collusion. </a:t>
                </a:r>
                <a:endParaRPr lang="en-US" sz="220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Compare the total output and price in the two situations.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Will </a:t>
                </a:r>
                <a:r>
                  <a:rPr lang="cs-CZ" sz="2200" dirty="0" err="1"/>
                  <a:t>both</a:t>
                </a:r>
                <a:r>
                  <a:rPr lang="cs-CZ" sz="2200" dirty="0"/>
                  <a:t> </a:t>
                </a:r>
                <a:r>
                  <a:rPr lang="cs-CZ" sz="2200" dirty="0" err="1"/>
                  <a:t>firms</a:t>
                </a:r>
                <a:r>
                  <a:rPr lang="cs-CZ" sz="2200" dirty="0"/>
                  <a:t> </a:t>
                </a:r>
                <a:r>
                  <a:rPr lang="cs-CZ" sz="2200" dirty="0" err="1"/>
                  <a:t>want</a:t>
                </a:r>
                <a:r>
                  <a:rPr lang="cs-CZ" sz="2200" dirty="0"/>
                  <a:t> </a:t>
                </a:r>
                <a:r>
                  <a:rPr lang="cs-CZ" sz="2200"/>
                  <a:t>to participate in the cartel?</a:t>
                </a:r>
                <a:endParaRPr lang="cs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754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B8C2-F318-4B62-B72F-4B4E372F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89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677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925908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>
                    <a:solidFill>
                      <a:schemeClr val="tx1"/>
                    </a:solidFill>
                  </a:rPr>
                  <a:t>Temptation to cheat</a:t>
                </a:r>
              </a:p>
              <a:p>
                <a:r>
                  <a:rPr lang="cs-CZ" sz="2200">
                    <a:solidFill>
                      <a:schemeClr val="tx1"/>
                    </a:solidFill>
                    <a:sym typeface="Wingdings" panose="05000000000000000000" pitchFamily="2" charset="2"/>
                  </a:rPr>
                  <a:t>Marginal profit when firm 1 increases its output above the agree quantity: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cs-CZ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cs-CZ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cs-CZ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endParaRPr lang="cs-CZ" sz="2200" i="1">
                  <a:solidFill>
                    <a:schemeClr val="tx1"/>
                  </a:solidFill>
                  <a:latin typeface="Cambria Math" panose="02040503050406030204" pitchFamily="18" charset="0"/>
                  <a:sym typeface="Wingdings" panose="05000000000000000000" pitchFamily="2" charset="2"/>
                </a:endParaRPr>
              </a:p>
              <a:p>
                <a:r>
                  <a:rPr lang="cs-CZ" sz="2200">
                    <a:sym typeface="Wingdings" panose="05000000000000000000" pitchFamily="2" charset="2"/>
                  </a:rPr>
                  <a:t>But when joint profit maximised: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Sup>
                          <m:sSub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cs-CZ" sz="2200" i="1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cs-CZ" sz="2200">
                    <a:solidFill>
                      <a:schemeClr val="tx1"/>
                    </a:solidFill>
                    <a:sym typeface="Wingdings" panose="05000000000000000000" pitchFamily="2" charset="2"/>
                  </a:rPr>
                  <a:t>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sSubSup>
                      <m:sSub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cs-CZ" sz="2200">
                    <a:solidFill>
                      <a:schemeClr val="tx1"/>
                    </a:solidFill>
                    <a:sym typeface="Wingdings" panose="05000000000000000000" pitchFamily="2" charset="2"/>
                  </a:rPr>
                  <a:t>  </a:t>
                </a:r>
                <a:r>
                  <a:rPr lang="cs-CZ" sz="2200">
                    <a:solidFill>
                      <a:srgbClr val="FF0000"/>
                    </a:solidFill>
                    <a:sym typeface="Wingdings" panose="05000000000000000000" pitchFamily="2" charset="2"/>
                  </a:rPr>
                  <a:t>Firm 1 can increase its profits by producing more than agreed!</a:t>
                </a:r>
              </a:p>
              <a:p>
                <a:endParaRPr lang="cs-CZ" sz="2200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200" b="1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cs-CZ" sz="2200" b="1">
                  <a:solidFill>
                    <a:schemeClr val="tx1"/>
                  </a:solidFill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925908" cy="4559178"/>
              </a:xfrm>
              <a:blipFill>
                <a:blip r:embed="rId3"/>
                <a:stretch>
                  <a:fillRect l="-725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</p:spTree>
    <p:extLst>
      <p:ext uri="{BB962C8B-B14F-4D97-AF65-F5344CB8AC3E}">
        <p14:creationId xmlns:p14="http://schemas.microsoft.com/office/powerpoint/2010/main" val="1091795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 dirty="0"/>
                  <a:t>Exercise</a:t>
                </a:r>
              </a:p>
              <a:p>
                <a:r>
                  <a:rPr lang="en-US" sz="2200" dirty="0"/>
                  <a:t>Market demand </a:t>
                </a:r>
                <a14:m>
                  <m:oMath xmlns:m="http://schemas.openxmlformats.org/officeDocument/2006/math"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=90−2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200" dirty="0"/>
              </a:p>
              <a:p>
                <a:r>
                  <a:rPr lang="en-US" sz="2200" dirty="0"/>
                  <a:t>Cost functions</a:t>
                </a:r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1: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+20</m:t>
                    </m:r>
                  </m:oMath>
                </a14:m>
                <a:endParaRPr lang="en-US" sz="2200" dirty="0"/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2: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cs-CZ" sz="2200" dirty="0"/>
                  <a:t>20</a:t>
                </a:r>
                <a:endParaRPr lang="en-US" sz="2200" dirty="0"/>
              </a:p>
              <a:p>
                <a:r>
                  <a:rPr lang="cs-CZ" sz="2200" dirty="0" err="1"/>
                  <a:t>Questions</a:t>
                </a:r>
                <a:r>
                  <a:rPr lang="cs-CZ" sz="22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What will be the profit of both firms if they maximise joint profit and split it evenly?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What will be their profits if firm 1 cheats and firm 2 does not? 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What will be their profits if they both cheat?</a:t>
                </a:r>
                <a:endParaRPr lang="cs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  <a:blipFill>
                <a:blip r:embed="rId3"/>
                <a:stretch>
                  <a:fillRect l="-667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Co-operative setting (collusion)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10B8C2-F318-4B62-B72F-4B4E372FA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9689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004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cs-CZ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cs-CZ" sz="2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𝐵𝑒𝑟𝑡𝑟𝑎𝑛𝑑</m:t>
                          </m:r>
                        </m:sup>
                      </m:sSup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    &lt;</m:t>
                      </m:r>
                      <m:sSup>
                        <m:sSupPr>
                          <m:ctrlPr>
                            <a:rPr lang="cs-CZ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𝑆𝑡𝑎𝑐𝑘𝑒𝑙𝑏𝑒𝑟𝑔</m:t>
                          </m:r>
                        </m:sup>
                      </m:sSup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+3</m:t>
                          </m:r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cs-CZ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𝐶𝑜𝑢𝑟𝑛𝑜𝑡</m:t>
                          </m:r>
                        </m:sup>
                      </m:sSup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&lt;</m:t>
                      </m:r>
                      <m:sSup>
                        <m:sSupPr>
                          <m:ctrlPr>
                            <a:rPr lang="cs-CZ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𝑀𝑜𝑛𝑜𝑝𝑜𝑙𝑦</m:t>
                          </m:r>
                        </m:sup>
                      </m:sSup>
                      <m:r>
                        <a:rPr lang="cs-CZ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cs-CZ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cs-CZ" sz="2200" i="1">
                              <a:latin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cs-CZ" sz="2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cs-CZ" sz="2200" dirty="0"/>
              </a:p>
              <a:p>
                <a:pPr marL="0" indent="0">
                  <a:buNone/>
                </a:pPr>
                <a:endParaRPr lang="cs-CZ" sz="2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𝐵𝑒𝑟𝑡𝑟𝑎𝑛𝑑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&gt;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𝑆𝑡𝑎𝑐𝑘𝑒𝑙𝑏𝑒𝑟𝑔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3(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 &gt;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𝐶𝑜𝑢𝑟𝑛𝑜𝑡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  &gt;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𝑀𝑜𝑛𝑜𝑝𝑜𝑙𝑦</m:t>
                        </m:r>
                      </m:sup>
                    </m:sSup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cs-CZ" sz="2200" dirty="0"/>
              </a:p>
              <a:p>
                <a:pPr marL="0" indent="0">
                  <a:buNone/>
                </a:pPr>
                <a:endParaRPr lang="cs-CZ" sz="22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𝐵𝑒𝑟𝑡𝑟𝑎𝑛𝑑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0  </m:t>
                    </m:r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 &lt;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𝐶𝑜𝑢𝑟𝑛𝑜𝑡</m:t>
                        </m:r>
                      </m:sup>
                    </m:sSup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cs-CZ" sz="22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𝑆𝑡𝑎𝑐𝑘𝑒𝑙𝑏𝑒𝑟𝑔</m:t>
                        </m:r>
                      </m:sup>
                    </m:sSup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16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sz="22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Π</m:t>
                        </m:r>
                      </m:e>
                      <m:sup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𝑀𝑜𝑛𝑜𝑝𝑜𝑙𝑦</m:t>
                        </m:r>
                      </m:sup>
                    </m:sSup>
                  </m:oMath>
                </a14:m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r>
                      <a:rPr lang="cs-CZ" sz="2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cs-CZ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cs-CZ" sz="2200" dirty="0"/>
              </a:p>
              <a:p>
                <a:pPr marL="0" indent="0">
                  <a:buNone/>
                </a:pPr>
                <a:endParaRPr lang="cs-CZ" sz="2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Comparison of oligopoly settings </a:t>
            </a:r>
            <a:br>
              <a:rPr lang="cs-CZ"/>
            </a:br>
            <a:r>
              <a:rPr lang="cs-CZ" sz="2800"/>
              <a:t>(with homogenous products)</a:t>
            </a:r>
            <a:endParaRPr lang="cs-CZ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5F3157-C256-829F-0808-AFDD3892B0BB}"/>
              </a:ext>
            </a:extLst>
          </p:cNvPr>
          <p:cNvCxnSpPr/>
          <p:nvPr/>
        </p:nvCxnSpPr>
        <p:spPr>
          <a:xfrm flipV="1">
            <a:off x="5586884" y="4592097"/>
            <a:ext cx="221063" cy="4923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018155A-CDBE-03E7-A46B-8B6EDA62FE50}"/>
              </a:ext>
            </a:extLst>
          </p:cNvPr>
          <p:cNvSpPr txBox="1"/>
          <p:nvPr/>
        </p:nvSpPr>
        <p:spPr>
          <a:xfrm>
            <a:off x="4069582" y="5084466"/>
            <a:ext cx="3828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800" dirty="0" err="1">
                <a:solidFill>
                  <a:srgbClr val="0070C0"/>
                </a:solidFill>
              </a:rPr>
              <a:t>Note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that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Stackelberg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implies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lower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price</a:t>
            </a:r>
            <a:r>
              <a:rPr lang="cs-CZ" sz="1800" dirty="0">
                <a:solidFill>
                  <a:srgbClr val="0070C0"/>
                </a:solidFill>
              </a:rPr>
              <a:t> and </a:t>
            </a:r>
            <a:r>
              <a:rPr lang="cs-CZ" sz="1800" dirty="0" err="1">
                <a:solidFill>
                  <a:srgbClr val="0070C0"/>
                </a:solidFill>
              </a:rPr>
              <a:t>greater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total</a:t>
            </a:r>
            <a:r>
              <a:rPr lang="cs-CZ" sz="1800" dirty="0">
                <a:solidFill>
                  <a:srgbClr val="0070C0"/>
                </a:solidFill>
              </a:rPr>
              <a:t> output </a:t>
            </a:r>
            <a:r>
              <a:rPr lang="cs-CZ" sz="1800" dirty="0" err="1">
                <a:solidFill>
                  <a:srgbClr val="0070C0"/>
                </a:solidFill>
              </a:rPr>
              <a:t>than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Cournot</a:t>
            </a:r>
            <a:r>
              <a:rPr lang="cs-CZ" sz="1800" dirty="0">
                <a:solidFill>
                  <a:srgbClr val="0070C0"/>
                </a:solidFill>
              </a:rPr>
              <a:t>, but </a:t>
            </a:r>
            <a:r>
              <a:rPr lang="cs-CZ" sz="1800" dirty="0" err="1">
                <a:solidFill>
                  <a:srgbClr val="0070C0"/>
                </a:solidFill>
              </a:rPr>
              <a:t>also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greater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total</a:t>
            </a:r>
            <a:r>
              <a:rPr lang="cs-CZ" sz="1800" dirty="0">
                <a:solidFill>
                  <a:srgbClr val="0070C0"/>
                </a:solidFill>
              </a:rPr>
              <a:t> </a:t>
            </a:r>
            <a:r>
              <a:rPr lang="cs-CZ" sz="1800" dirty="0" err="1">
                <a:solidFill>
                  <a:srgbClr val="0070C0"/>
                </a:solidFill>
              </a:rPr>
              <a:t>profits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351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4"/>
            <a:ext cx="10917116" cy="5134707"/>
          </a:xfrm>
        </p:spPr>
        <p:txBody>
          <a:bodyPr>
            <a:noAutofit/>
          </a:bodyPr>
          <a:lstStyle/>
          <a:p>
            <a:r>
              <a:rPr lang="en-US" sz="2400"/>
              <a:t>In many real-world markets they differentiate their</a:t>
            </a:r>
            <a:r>
              <a:rPr lang="cs-CZ" sz="2400"/>
              <a:t> </a:t>
            </a:r>
            <a:r>
              <a:rPr lang="en-US" sz="2400"/>
              <a:t>products (substitutes), in terms of quality, style,</a:t>
            </a:r>
            <a:r>
              <a:rPr lang="cs-CZ" sz="2400"/>
              <a:t> branding, guaranties, advertising, etc.</a:t>
            </a:r>
          </a:p>
          <a:p>
            <a:pPr lvl="1"/>
            <a:endParaRPr lang="cs-CZ" sz="2000"/>
          </a:p>
          <a:p>
            <a:pPr lvl="1"/>
            <a:r>
              <a:rPr lang="cs-CZ" sz="2200" b="1"/>
              <a:t>Horizontal</a:t>
            </a:r>
            <a:r>
              <a:rPr lang="cs-CZ" sz="2200"/>
              <a:t> differentiation:</a:t>
            </a:r>
          </a:p>
          <a:p>
            <a:pPr lvl="1"/>
            <a:endParaRPr lang="cs-CZ" sz="2200"/>
          </a:p>
          <a:p>
            <a:pPr lvl="1"/>
            <a:endParaRPr lang="cs-CZ" sz="2200"/>
          </a:p>
          <a:p>
            <a:pPr lvl="1"/>
            <a:r>
              <a:rPr lang="cs-CZ" sz="2200" b="1"/>
              <a:t>Vertical</a:t>
            </a:r>
            <a:r>
              <a:rPr lang="cs-CZ" sz="2200"/>
              <a:t> differentiation:</a:t>
            </a:r>
            <a:r>
              <a:rPr lang="cs-CZ" sz="2000"/>
              <a:t>			     VS. </a:t>
            </a:r>
          </a:p>
          <a:p>
            <a:pPr marL="457200" lvl="1" indent="0">
              <a:buNone/>
            </a:pPr>
            <a:endParaRPr lang="cs-CZ" sz="1050"/>
          </a:p>
          <a:p>
            <a:endParaRPr lang="cs-CZ" sz="2400"/>
          </a:p>
          <a:p>
            <a:r>
              <a:rPr lang="en-US" sz="2400"/>
              <a:t>As a result they can keep part of a market even if they</a:t>
            </a:r>
            <a:r>
              <a:rPr lang="cs-CZ" sz="2400"/>
              <a:t> charge different prices.</a:t>
            </a:r>
          </a:p>
          <a:p>
            <a:r>
              <a:rPr lang="cs-CZ" sz="2400"/>
              <a:t>We discuss 3 settings with (horizontal) product differentiation</a:t>
            </a:r>
          </a:p>
          <a:p>
            <a:pPr lvl="1"/>
            <a:r>
              <a:rPr lang="cs-CZ" sz="2200"/>
              <a:t>Price setting with heterogeneous products (Bertrand)</a:t>
            </a:r>
          </a:p>
          <a:p>
            <a:pPr lvl="1"/>
            <a:r>
              <a:rPr lang="cs-CZ" sz="2200"/>
              <a:t>Spatial model of horizontal differentiation</a:t>
            </a:r>
          </a:p>
          <a:p>
            <a:pPr lvl="1"/>
            <a:r>
              <a:rPr lang="cs-CZ" sz="2200"/>
              <a:t>Monopolistic competition</a:t>
            </a:r>
          </a:p>
          <a:p>
            <a:pPr lvl="1"/>
            <a:endParaRPr lang="cs-CZ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Differentiated (heterogeneous) products</a:t>
            </a:r>
          </a:p>
        </p:txBody>
      </p:sp>
      <p:pic>
        <p:nvPicPr>
          <p:cNvPr id="4102" name="Picture 6" descr="Trabant 601 S">
            <a:extLst>
              <a:ext uri="{FF2B5EF4-FFF2-40B4-BE49-F238E27FC236}">
                <a16:creationId xmlns:a16="http://schemas.microsoft.com/office/drawing/2014/main" id="{A489917A-F4BC-4BE0-B701-170FFDADDB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31" y="3532096"/>
            <a:ext cx="2174900" cy="122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New Rolls-Royce Spectre 2023 review | Auto Express">
            <a:extLst>
              <a:ext uri="{FF2B5EF4-FFF2-40B4-BE49-F238E27FC236}">
                <a16:creationId xmlns:a16="http://schemas.microsoft.com/office/drawing/2014/main" id="{50B3FEC9-5CD9-423B-A815-2AC2F5B61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867" y="3532096"/>
            <a:ext cx="2106910" cy="118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ca-Cola vs. Pepsi: V čem se liší a která je lepší? | Kupi.cz">
            <a:extLst>
              <a:ext uri="{FF2B5EF4-FFF2-40B4-BE49-F238E27FC236}">
                <a16:creationId xmlns:a16="http://schemas.microsoft.com/office/drawing/2014/main" id="{80A96F0F-EE96-4DF3-BE35-B578DF94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378" y="2329718"/>
            <a:ext cx="2268414" cy="113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307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400" b="1"/>
                  <a:t>Motivation</a:t>
                </a:r>
              </a:p>
              <a:p>
                <a:r>
                  <a:rPr lang="cs-CZ" sz="2400"/>
                  <a:t>Price setting realistic in many markets</a:t>
                </a:r>
              </a:p>
              <a:p>
                <a:r>
                  <a:rPr lang="cs-CZ" sz="2400"/>
                  <a:t>But Bertrand model with homogenous products gives rather extreme predictions</a:t>
                </a:r>
              </a:p>
              <a:p>
                <a:r>
                  <a:rPr lang="cs-CZ" sz="2400"/>
                  <a:t>Bertrand model more realistic with differentiated products</a:t>
                </a:r>
              </a:p>
              <a:p>
                <a:endParaRPr lang="cs-CZ" sz="2400"/>
              </a:p>
              <a:p>
                <a:pPr marL="0" indent="0">
                  <a:buNone/>
                </a:pPr>
                <a:r>
                  <a:rPr lang="cs-CZ" sz="2400" b="1"/>
                  <a:t>Setup</a:t>
                </a:r>
              </a:p>
              <a:p>
                <a:r>
                  <a:rPr lang="cs-CZ" sz="2400"/>
                  <a:t>Imperfectly substitutable products with symmetric demands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b="0" i="1" smtClean="0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cs-CZ"/>
                  <a:t>, and</a:t>
                </a:r>
                <a:endParaRPr lang="cs-CZ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cs-CZ" dirty="0"/>
              </a:p>
              <a:p>
                <a:r>
                  <a:rPr lang="cs-CZ" sz="2400"/>
                  <a:t>where b&gt;h</a:t>
                </a:r>
                <a:endParaRPr lang="cs-CZ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  <a:blipFill>
                <a:blip r:embed="rId3"/>
                <a:stretch>
                  <a:fillRect l="-833" t="-1872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Autofit/>
          </a:bodyPr>
          <a:lstStyle/>
          <a:p>
            <a:pPr lvl="1"/>
            <a:r>
              <a:rPr lang="cs-CZ" sz="4400">
                <a:latin typeface="+mj-lt"/>
              </a:rPr>
              <a:t>Price setting with differ. products (Bertrand)</a:t>
            </a:r>
          </a:p>
        </p:txBody>
      </p:sp>
    </p:spTree>
    <p:extLst>
      <p:ext uri="{BB962C8B-B14F-4D97-AF65-F5344CB8AC3E}">
        <p14:creationId xmlns:p14="http://schemas.microsoft.com/office/powerpoint/2010/main" val="527513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914A28-FACC-4D27-9C6E-EEBC31C997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015" y="2338754"/>
            <a:ext cx="5456177" cy="4442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cs-CZ" sz="2200" b="1"/>
                  <a:t>Analysis</a:t>
                </a:r>
              </a:p>
              <a:p>
                <a:r>
                  <a:rPr lang="cs-CZ" sz="2000"/>
                  <a:t>Firm 1 maximises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𝜋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cs-CZ" sz="200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000" i="1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</m:d>
                    <m:d>
                      <m:d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𝑏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sz="2000" b="0"/>
              </a:p>
              <a:p>
                <a:r>
                  <a:rPr lang="cs-CZ" sz="2000"/>
                  <a:t>FOC: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𝜋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a:rPr lang="cs-CZ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cs-CZ" sz="2000" i="1">
                        <a:latin typeface="Cambria Math" panose="02040503050406030204" pitchFamily="18" charset="0"/>
                      </a:rPr>
                      <m:t>−2</m:t>
                    </m:r>
                    <m:r>
                      <a:rPr lang="cs-CZ" sz="2000" i="1">
                        <a:latin typeface="Cambria Math" panose="02040503050406030204" pitchFamily="18" charset="0"/>
                      </a:rPr>
                      <m:t>𝑏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000" i="1">
                        <a:latin typeface="Cambria Math" panose="02040503050406030204" pitchFamily="18" charset="0"/>
                      </a:rPr>
                      <m:t>h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𝑐𝑏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cs-CZ" sz="2000" b="1"/>
              </a:p>
              <a:p>
                <a:r>
                  <a:rPr lang="cs-CZ" sz="2000"/>
                  <a:t>Best-response functions: </a:t>
                </a:r>
                <a:endParaRPr lang="cs-CZ" sz="200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 </m:t>
                        </m:r>
                      </m:e>
                    </m:d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𝑐𝑏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r>
                  <a:rPr lang="cs-CZ" sz="2000"/>
                  <a:t> </a:t>
                </a:r>
                <a:endParaRPr lang="cs-CZ" sz="2000" i="1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𝑐𝑏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h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0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:pPr lvl="1"/>
                <a:endParaRPr lang="cs-CZ" sz="200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r>
                  <a:rPr lang="cs-CZ" sz="2200" b="1">
                    <a:sym typeface="Wingdings" panose="05000000000000000000" pitchFamily="2" charset="2"/>
                  </a:rPr>
                  <a:t>Solution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𝑐𝑏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den>
                    </m:f>
                  </m:oMath>
                </a14:m>
                <a:endParaRPr lang="cs-CZ" sz="2000">
                  <a:sym typeface="Wingdings" panose="05000000000000000000" pitchFamily="2" charset="2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f>
                      <m:f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𝑎</m:t>
                        </m:r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  <m:d>
                          <m:dPr>
                            <m:ctrlP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𝑏</m:t>
                            </m:r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−</m:t>
                            </m:r>
                            <m:r>
                              <a:rPr lang="cs-CZ" sz="20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h</m:t>
                            </m:r>
                          </m:e>
                        </m:d>
                        <m:r>
                          <a:rPr lang="cs-CZ" sz="20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num>
                      <m:den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den>
                    </m:f>
                  </m:oMath>
                </a14:m>
                <a:endParaRPr lang="cs-CZ" sz="2000"/>
              </a:p>
              <a:p>
                <a:r>
                  <a:rPr lang="cs-CZ" sz="2000"/>
                  <a:t>Assuming </a:t>
                </a:r>
                <a14:m>
                  <m:oMath xmlns:m="http://schemas.openxmlformats.org/officeDocument/2006/math"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𝑎</m:t>
                    </m:r>
                    <m:r>
                      <a:rPr lang="cs-CZ" sz="20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&gt;</m:t>
                    </m:r>
                    <m:r>
                      <a:rPr lang="cs-CZ" sz="20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𝑐</m:t>
                    </m:r>
                    <m:d>
                      <m:dPr>
                        <m:ctrlP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𝑏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−</m:t>
                        </m:r>
                        <m:r>
                          <a:rPr lang="cs-CZ" sz="20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h</m:t>
                        </m:r>
                      </m:e>
                    </m:d>
                  </m:oMath>
                </a14:m>
                <a:r>
                  <a:rPr lang="cs-CZ" sz="2000"/>
                  <a:t> (so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cs-CZ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cs-CZ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cs-CZ" sz="2000"/>
                  <a:t>) </a:t>
                </a:r>
                <a:r>
                  <a:rPr lang="cs-CZ" sz="2000">
                    <a:sym typeface="Wingdings" panose="05000000000000000000" pitchFamily="2" charset="2"/>
                  </a:rPr>
                  <a:t></a:t>
                </a:r>
                <a:r>
                  <a:rPr lang="cs-CZ" sz="2000"/>
                  <a:t> </a:t>
                </a:r>
                <a14:m>
                  <m:oMath xmlns:m="http://schemas.openxmlformats.org/officeDocument/2006/math"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cs-CZ" sz="20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br>
                  <a:rPr lang="cs-CZ" sz="2000"/>
                </a:br>
                <a:endParaRPr lang="cs-CZ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10969869" cy="4559178"/>
              </a:xfrm>
              <a:blipFill>
                <a:blip r:embed="rId4"/>
                <a:stretch>
                  <a:fillRect l="-667" t="-1604" b="-9893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Autofit/>
          </a:bodyPr>
          <a:lstStyle/>
          <a:p>
            <a:pPr lvl="1"/>
            <a:r>
              <a:rPr lang="cs-CZ" sz="4400">
                <a:latin typeface="+mj-lt"/>
              </a:rPr>
              <a:t>Price setting with differ. products (Bertrand)</a:t>
            </a:r>
          </a:p>
        </p:txBody>
      </p:sp>
    </p:spTree>
    <p:extLst>
      <p:ext uri="{BB962C8B-B14F-4D97-AF65-F5344CB8AC3E}">
        <p14:creationId xmlns:p14="http://schemas.microsoft.com/office/powerpoint/2010/main" val="2666481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 b="1"/>
              <a:t>Oligopoly </a:t>
            </a:r>
            <a:r>
              <a:rPr lang="cs-CZ" sz="2400"/>
              <a:t>= a market with several competitors</a:t>
            </a:r>
          </a:p>
          <a:p>
            <a:pPr lvl="1"/>
            <a:r>
              <a:rPr lang="cs-CZ" sz="2000"/>
              <a:t>N</a:t>
            </a:r>
            <a:r>
              <a:rPr lang="cs-CZ" sz="2000" baseline="30000"/>
              <a:t>MONOPOLY</a:t>
            </a:r>
            <a:r>
              <a:rPr lang="cs-CZ" sz="2000"/>
              <a:t> &lt; N</a:t>
            </a:r>
            <a:r>
              <a:rPr lang="cs-CZ" sz="2000" baseline="30000"/>
              <a:t>OLIGOPOLY</a:t>
            </a:r>
            <a:r>
              <a:rPr lang="cs-CZ" sz="2000"/>
              <a:t> &lt; N</a:t>
            </a:r>
            <a:r>
              <a:rPr lang="cs-CZ" sz="2000" baseline="30000"/>
              <a:t>PERFECT COMPETITION</a:t>
            </a:r>
            <a:endParaRPr lang="cs-CZ" sz="2000"/>
          </a:p>
          <a:p>
            <a:pPr lvl="1"/>
            <a:r>
              <a:rPr lang="cs-CZ" sz="2000"/>
              <a:t>Firms affect price</a:t>
            </a:r>
          </a:p>
          <a:p>
            <a:pPr lvl="1"/>
            <a:r>
              <a:rPr lang="cs-CZ" sz="2000"/>
              <a:t>Strategic interaction between firms</a:t>
            </a:r>
          </a:p>
          <a:p>
            <a:pPr lvl="1"/>
            <a:r>
              <a:rPr lang="cs-CZ" sz="2000" b="1"/>
              <a:t>Duopoly</a:t>
            </a:r>
            <a:r>
              <a:rPr lang="cs-CZ" sz="2000"/>
              <a:t> = oligopoly with 2 firms</a:t>
            </a:r>
          </a:p>
          <a:p>
            <a:endParaRPr lang="cs-CZ" sz="2400"/>
          </a:p>
          <a:p>
            <a:r>
              <a:rPr lang="cs-CZ" sz="2400"/>
              <a:t>Many</a:t>
            </a:r>
            <a:r>
              <a:rPr lang="cs-CZ" sz="2400" b="1"/>
              <a:t> types of settings</a:t>
            </a:r>
          </a:p>
          <a:p>
            <a:pPr lvl="1"/>
            <a:r>
              <a:rPr lang="cs-CZ" sz="2000"/>
              <a:t>Simultaneous vs. sequential decisions</a:t>
            </a:r>
          </a:p>
          <a:p>
            <a:pPr lvl="1"/>
            <a:r>
              <a:rPr lang="cs-CZ" sz="2000"/>
              <a:t>Price vs. quantity setting</a:t>
            </a:r>
          </a:p>
          <a:p>
            <a:pPr lvl="1"/>
            <a:r>
              <a:rPr lang="en-US" sz="2000"/>
              <a:t>Homogenous vs. diversified product</a:t>
            </a:r>
          </a:p>
          <a:p>
            <a:pPr lvl="1"/>
            <a:r>
              <a:rPr lang="cs-CZ" sz="2000"/>
              <a:t>Competitive vs. cooperative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4521866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17785"/>
                <a:ext cx="8288215" cy="455917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cs-CZ" sz="2200" b="1" dirty="0"/>
                  <a:t>Exercise</a:t>
                </a:r>
              </a:p>
              <a:p>
                <a:r>
                  <a:rPr lang="cs-CZ" sz="2200"/>
                  <a:t>Demand</a:t>
                </a:r>
                <a:r>
                  <a:rPr lang="en-US" sz="2200"/>
                  <a:t> </a:t>
                </a:r>
                <a:r>
                  <a:rPr lang="en-US" sz="2200" dirty="0"/>
                  <a:t>functions</a:t>
                </a:r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1: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cs-CZ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=90−2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/>
                <a:r>
                  <a:rPr lang="cs-CZ" sz="2200" dirty="0" err="1"/>
                  <a:t>Firm</a:t>
                </a:r>
                <a:r>
                  <a:rPr lang="cs-CZ" sz="2200" dirty="0"/>
                  <a:t> 2: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</a:rPr>
                      <m:t>=90−2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200"/>
              </a:p>
              <a:p>
                <a:r>
                  <a:rPr lang="en-US" sz="2200"/>
                  <a:t>MC=0</a:t>
                </a:r>
                <a:endParaRPr lang="en-US" sz="2200" dirty="0"/>
              </a:p>
              <a:p>
                <a:r>
                  <a:rPr lang="cs-CZ" sz="2200" dirty="0" err="1"/>
                  <a:t>Questions</a:t>
                </a:r>
                <a:r>
                  <a:rPr lang="cs-CZ" sz="2200" dirty="0"/>
                  <a:t>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Derive the best-response functions of both firms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Derive the equilibrium quantities produced and prices charged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cs-CZ" sz="2200"/>
                  <a:t>Derive the profit of both firms</a:t>
                </a:r>
                <a:endParaRPr lang="cs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17785"/>
                <a:ext cx="8288215" cy="4559178"/>
              </a:xfrm>
              <a:blipFill>
                <a:blip r:embed="rId3"/>
                <a:stretch>
                  <a:fillRect l="-882" t="-1604"/>
                </a:stretch>
              </a:blipFill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49000" cy="1325563"/>
          </a:xfrm>
        </p:spPr>
        <p:txBody>
          <a:bodyPr>
            <a:noAutofit/>
          </a:bodyPr>
          <a:lstStyle/>
          <a:p>
            <a:pPr lvl="1"/>
            <a:r>
              <a:rPr lang="cs-CZ" sz="4400">
                <a:latin typeface="+mj-lt"/>
              </a:rPr>
              <a:t>Price setting with differ. products (Bertrand)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602E4-EEE1-46C3-A3AF-0260B5286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358" y="1690688"/>
            <a:ext cx="2344442" cy="213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225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53751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Setup</a:t>
            </a:r>
          </a:p>
          <a:p>
            <a:r>
              <a:rPr lang="cs-CZ" sz="2000"/>
              <a:t>Product </a:t>
            </a:r>
            <a:r>
              <a:rPr lang="cs-CZ" sz="2000" b="1"/>
              <a:t>differentiation endogeneously determined </a:t>
            </a:r>
            <a:r>
              <a:rPr lang="cs-CZ" sz="2000"/>
              <a:t>by firms</a:t>
            </a:r>
          </a:p>
          <a:p>
            <a:r>
              <a:rPr lang="cs-CZ" sz="2000"/>
              <a:t>Differentiation modeled as </a:t>
            </a:r>
            <a:r>
              <a:rPr lang="cs-CZ" sz="2000" b="1"/>
              <a:t>product location</a:t>
            </a:r>
          </a:p>
          <a:p>
            <a:r>
              <a:rPr lang="cs-CZ" sz="2000" b="1"/>
              <a:t>Consumer</a:t>
            </a:r>
            <a:r>
              <a:rPr lang="en-US" sz="2000" b="1"/>
              <a:t>s</a:t>
            </a:r>
            <a:r>
              <a:rPr lang="cs-CZ" sz="2000" b="1"/>
              <a:t> </a:t>
            </a:r>
            <a:r>
              <a:rPr lang="cs-CZ" sz="2000"/>
              <a:t>also characterised by the location of each consumer</a:t>
            </a:r>
            <a:endParaRPr lang="en-US" sz="2000"/>
          </a:p>
          <a:p>
            <a:pPr lvl="1"/>
            <a:r>
              <a:rPr lang="en-US" sz="2000"/>
              <a:t>Consume one unit of the good</a:t>
            </a:r>
          </a:p>
          <a:p>
            <a:pPr lvl="1"/>
            <a:r>
              <a:rPr lang="en-US" sz="2000"/>
              <a:t>Incur transportation costs which depend on the distance to firm</a:t>
            </a:r>
          </a:p>
          <a:p>
            <a:r>
              <a:rPr lang="cs-CZ" sz="2000"/>
              <a:t>Literal interpretation</a:t>
            </a:r>
            <a:r>
              <a:rPr lang="en-US" sz="2000"/>
              <a:t> (</a:t>
            </a:r>
            <a:r>
              <a:rPr lang="cs-CZ" sz="2000" b="1"/>
              <a:t>physical </a:t>
            </a:r>
            <a:r>
              <a:rPr lang="cs-CZ" sz="2000"/>
              <a:t>location</a:t>
            </a:r>
            <a:r>
              <a:rPr lang="en-US" sz="2000"/>
              <a:t>) or m</a:t>
            </a:r>
            <a:r>
              <a:rPr lang="cs-CZ" sz="2000"/>
              <a:t>etaphorical interpretation</a:t>
            </a:r>
            <a:r>
              <a:rPr lang="en-US" sz="2000"/>
              <a:t> (</a:t>
            </a:r>
            <a:r>
              <a:rPr lang="cs-CZ" sz="2000"/>
              <a:t>location</a:t>
            </a:r>
            <a:r>
              <a:rPr lang="cs-CZ" sz="2000" b="1"/>
              <a:t> </a:t>
            </a:r>
            <a:r>
              <a:rPr lang="cs-CZ" sz="2000"/>
              <a:t>in</a:t>
            </a:r>
            <a:r>
              <a:rPr lang="cs-CZ" sz="2000" b="1"/>
              <a:t> </a:t>
            </a:r>
            <a:r>
              <a:rPr lang="cs-CZ" sz="2000"/>
              <a:t>the</a:t>
            </a:r>
            <a:r>
              <a:rPr lang="cs-CZ" sz="2000" b="1"/>
              <a:t> product space</a:t>
            </a:r>
            <a:r>
              <a:rPr lang="en-US" sz="2000" b="1"/>
              <a:t>)</a:t>
            </a:r>
          </a:p>
          <a:p>
            <a:r>
              <a:rPr lang="en-US" sz="2000"/>
              <a:t>Two-stage game: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/>
              <a:t>Firms choose location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2000"/>
              <a:t>Firms choose price where location is chosen first and price afterwards.</a:t>
            </a:r>
          </a:p>
          <a:p>
            <a:r>
              <a:rPr lang="en-US" sz="2000" b="1"/>
              <a:t>Intuition</a:t>
            </a:r>
            <a:r>
              <a:rPr lang="en-US" sz="2000"/>
              <a:t>: firms choose maximum product differentiation to minimise price competition in 2</a:t>
            </a:r>
            <a:r>
              <a:rPr lang="en-US" sz="2000" baseline="30000"/>
              <a:t>nd</a:t>
            </a:r>
            <a:r>
              <a:rPr lang="en-US" sz="2000"/>
              <a:t> starge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5377" cy="1325563"/>
          </a:xfrm>
        </p:spPr>
        <p:txBody>
          <a:bodyPr/>
          <a:lstStyle/>
          <a:p>
            <a:r>
              <a:rPr lang="en-US"/>
              <a:t>Spatial model of horiz</a:t>
            </a:r>
            <a:r>
              <a:rPr lang="cs-CZ"/>
              <a:t>.</a:t>
            </a:r>
            <a:r>
              <a:rPr lang="en-US"/>
              <a:t> differentiation</a:t>
            </a:r>
            <a:r>
              <a:rPr lang="cs-CZ"/>
              <a:t> (Hotelling)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4332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53751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1 firm </a:t>
            </a:r>
          </a:p>
          <a:p>
            <a:r>
              <a:rPr lang="en-US" sz="2400"/>
              <a:t>Locates in middle of consumer preferences</a:t>
            </a:r>
          </a:p>
          <a:p>
            <a:r>
              <a:rPr lang="en-US" sz="2400"/>
              <a:t>Socially optimal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5377" cy="1325563"/>
          </a:xfrm>
        </p:spPr>
        <p:txBody>
          <a:bodyPr/>
          <a:lstStyle/>
          <a:p>
            <a:r>
              <a:rPr lang="en-US"/>
              <a:t>Spatial model of horiz</a:t>
            </a:r>
            <a:r>
              <a:rPr lang="cs-CZ"/>
              <a:t>.</a:t>
            </a:r>
            <a:r>
              <a:rPr lang="en-US"/>
              <a:t> differentiation</a:t>
            </a:r>
            <a:r>
              <a:rPr lang="cs-CZ"/>
              <a:t> (Hotelling)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2C9433-D908-4DEC-B348-FCCEE538ADA9}"/>
              </a:ext>
            </a:extLst>
          </p:cNvPr>
          <p:cNvCxnSpPr>
            <a:cxnSpLocks/>
          </p:cNvCxnSpPr>
          <p:nvPr/>
        </p:nvCxnSpPr>
        <p:spPr>
          <a:xfrm>
            <a:off x="2447925" y="3695700"/>
            <a:ext cx="67341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64260-659C-4853-B5DC-938AA86E528D}"/>
              </a:ext>
            </a:extLst>
          </p:cNvPr>
          <p:cNvSpPr txBox="1"/>
          <p:nvPr/>
        </p:nvSpPr>
        <p:spPr>
          <a:xfrm>
            <a:off x="2083411" y="351103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02040-F58E-4EE2-A40A-D3222D9F2E86}"/>
              </a:ext>
            </a:extLst>
          </p:cNvPr>
          <p:cNvSpPr txBox="1"/>
          <p:nvPr/>
        </p:nvSpPr>
        <p:spPr>
          <a:xfrm>
            <a:off x="9182100" y="3511034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cs-CZ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0E5621-83FC-4AD5-AC3A-315E566D9DE0}"/>
              </a:ext>
            </a:extLst>
          </p:cNvPr>
          <p:cNvSpPr/>
          <p:nvPr/>
        </p:nvSpPr>
        <p:spPr>
          <a:xfrm>
            <a:off x="5990125" y="3605219"/>
            <a:ext cx="166688" cy="1809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63767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53751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2 firms </a:t>
            </a:r>
          </a:p>
          <a:p>
            <a:r>
              <a:rPr lang="en-US" sz="2400"/>
              <a:t>Have incentive to move towards the other firm (they gain extra consumer but do not lose any)</a:t>
            </a:r>
          </a:p>
          <a:p>
            <a:r>
              <a:rPr lang="en-US" sz="2400"/>
              <a:t>In equilibrium, both firms in the middle</a:t>
            </a:r>
          </a:p>
          <a:p>
            <a:r>
              <a:rPr lang="en-US" sz="2400"/>
              <a:t>Inefficient, as a socially optimal location would be in 1/4 and 3/4 of the line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5377" cy="1325563"/>
          </a:xfrm>
        </p:spPr>
        <p:txBody>
          <a:bodyPr/>
          <a:lstStyle/>
          <a:p>
            <a:r>
              <a:rPr lang="en-US"/>
              <a:t>Spatial model of horiz</a:t>
            </a:r>
            <a:r>
              <a:rPr lang="cs-CZ"/>
              <a:t>.</a:t>
            </a:r>
            <a:r>
              <a:rPr lang="en-US"/>
              <a:t> differentiation</a:t>
            </a:r>
            <a:r>
              <a:rPr lang="cs-CZ"/>
              <a:t> (Hotelling)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2C9433-D908-4DEC-B348-FCCEE538ADA9}"/>
              </a:ext>
            </a:extLst>
          </p:cNvPr>
          <p:cNvCxnSpPr>
            <a:cxnSpLocks/>
          </p:cNvCxnSpPr>
          <p:nvPr/>
        </p:nvCxnSpPr>
        <p:spPr>
          <a:xfrm>
            <a:off x="2247900" y="4714875"/>
            <a:ext cx="67341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64260-659C-4853-B5DC-938AA86E528D}"/>
              </a:ext>
            </a:extLst>
          </p:cNvPr>
          <p:cNvSpPr txBox="1"/>
          <p:nvPr/>
        </p:nvSpPr>
        <p:spPr>
          <a:xfrm>
            <a:off x="1883386" y="453020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02040-F58E-4EE2-A40A-D3222D9F2E86}"/>
              </a:ext>
            </a:extLst>
          </p:cNvPr>
          <p:cNvSpPr txBox="1"/>
          <p:nvPr/>
        </p:nvSpPr>
        <p:spPr>
          <a:xfrm>
            <a:off x="8982075" y="453020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cs-CZ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14B3B7-113B-45BD-A803-9D6358B5FC05}"/>
              </a:ext>
            </a:extLst>
          </p:cNvPr>
          <p:cNvSpPr/>
          <p:nvPr/>
        </p:nvSpPr>
        <p:spPr>
          <a:xfrm>
            <a:off x="4138612" y="4624395"/>
            <a:ext cx="166688" cy="18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F59BAD-FBAC-4FF5-912C-ED17CE4ED378}"/>
              </a:ext>
            </a:extLst>
          </p:cNvPr>
          <p:cNvSpPr/>
          <p:nvPr/>
        </p:nvSpPr>
        <p:spPr>
          <a:xfrm>
            <a:off x="7158037" y="4624394"/>
            <a:ext cx="166688" cy="18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05F46DB-AE6E-4402-B158-7FDB6D137B88}"/>
              </a:ext>
            </a:extLst>
          </p:cNvPr>
          <p:cNvCxnSpPr/>
          <p:nvPr/>
        </p:nvCxnSpPr>
        <p:spPr>
          <a:xfrm>
            <a:off x="4221956" y="4530209"/>
            <a:ext cx="950119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068228-639E-4B5B-9E41-26B3FD7EC980}"/>
              </a:ext>
            </a:extLst>
          </p:cNvPr>
          <p:cNvCxnSpPr>
            <a:cxnSpLocks/>
          </p:cNvCxnSpPr>
          <p:nvPr/>
        </p:nvCxnSpPr>
        <p:spPr>
          <a:xfrm flipH="1">
            <a:off x="6334125" y="4530209"/>
            <a:ext cx="823912" cy="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6540E0D-3CB3-46B0-B117-23BBA95BCDBD}"/>
              </a:ext>
            </a:extLst>
          </p:cNvPr>
          <p:cNvSpPr/>
          <p:nvPr/>
        </p:nvSpPr>
        <p:spPr>
          <a:xfrm>
            <a:off x="5790100" y="4624394"/>
            <a:ext cx="166688" cy="18095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32720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53751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/>
              <a:t>3 firms </a:t>
            </a:r>
          </a:p>
          <a:p>
            <a:r>
              <a:rPr lang="en-US" sz="2400"/>
              <a:t>The outside firms have an incentive to get towards the middle one</a:t>
            </a:r>
          </a:p>
          <a:p>
            <a:r>
              <a:rPr lang="en-US" sz="2400"/>
              <a:t>But once they get very close, the middle one has an incentive to skip towards the edge</a:t>
            </a:r>
          </a:p>
          <a:p>
            <a:r>
              <a:rPr lang="en-US" sz="2400"/>
              <a:t>No (pure strategy) equilibrium</a:t>
            </a:r>
          </a:p>
          <a:p>
            <a:endParaRPr lang="en-US" sz="2400"/>
          </a:p>
          <a:p>
            <a:endParaRPr lang="en-US" sz="2400"/>
          </a:p>
          <a:p>
            <a:pPr marL="0" indent="0">
              <a:buNone/>
            </a:pPr>
            <a:r>
              <a:rPr lang="en-US" sz="2400" b="1"/>
              <a:t>&gt; 3 firms </a:t>
            </a:r>
          </a:p>
          <a:p>
            <a:r>
              <a:rPr lang="en-US" sz="2400"/>
              <a:t>(Pure strategy) equilibria exist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5377" cy="1325563"/>
          </a:xfrm>
        </p:spPr>
        <p:txBody>
          <a:bodyPr/>
          <a:lstStyle/>
          <a:p>
            <a:r>
              <a:rPr lang="en-US"/>
              <a:t>Spatial model of horiz</a:t>
            </a:r>
            <a:r>
              <a:rPr lang="cs-CZ"/>
              <a:t>.</a:t>
            </a:r>
            <a:r>
              <a:rPr lang="en-US"/>
              <a:t> differentiation</a:t>
            </a:r>
            <a:r>
              <a:rPr lang="cs-CZ"/>
              <a:t> (Hotelling)</a:t>
            </a:r>
            <a:endParaRPr lang="en-US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2C9433-D908-4DEC-B348-FCCEE538ADA9}"/>
              </a:ext>
            </a:extLst>
          </p:cNvPr>
          <p:cNvCxnSpPr>
            <a:cxnSpLocks/>
          </p:cNvCxnSpPr>
          <p:nvPr/>
        </p:nvCxnSpPr>
        <p:spPr>
          <a:xfrm>
            <a:off x="2505075" y="4200525"/>
            <a:ext cx="673417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5464260-659C-4853-B5DC-938AA86E528D}"/>
              </a:ext>
            </a:extLst>
          </p:cNvPr>
          <p:cNvSpPr txBox="1"/>
          <p:nvPr/>
        </p:nvSpPr>
        <p:spPr>
          <a:xfrm>
            <a:off x="2140561" y="401585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</a:t>
            </a:r>
            <a:endParaRPr lang="cs-CZ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02040-F58E-4EE2-A40A-D3222D9F2E86}"/>
              </a:ext>
            </a:extLst>
          </p:cNvPr>
          <p:cNvSpPr txBox="1"/>
          <p:nvPr/>
        </p:nvSpPr>
        <p:spPr>
          <a:xfrm>
            <a:off x="9239250" y="4015859"/>
            <a:ext cx="485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</a:t>
            </a:r>
            <a:endParaRPr lang="cs-CZ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14B3B7-113B-45BD-A803-9D6358B5FC05}"/>
              </a:ext>
            </a:extLst>
          </p:cNvPr>
          <p:cNvSpPr/>
          <p:nvPr/>
        </p:nvSpPr>
        <p:spPr>
          <a:xfrm>
            <a:off x="4395787" y="4110045"/>
            <a:ext cx="166688" cy="18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F59BAD-FBAC-4FF5-912C-ED17CE4ED378}"/>
              </a:ext>
            </a:extLst>
          </p:cNvPr>
          <p:cNvSpPr/>
          <p:nvPr/>
        </p:nvSpPr>
        <p:spPr>
          <a:xfrm>
            <a:off x="7415212" y="4110044"/>
            <a:ext cx="166688" cy="18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540E0D-3CB3-46B0-B117-23BBA95BCDBD}"/>
              </a:ext>
            </a:extLst>
          </p:cNvPr>
          <p:cNvSpPr/>
          <p:nvPr/>
        </p:nvSpPr>
        <p:spPr>
          <a:xfrm>
            <a:off x="5714999" y="4090994"/>
            <a:ext cx="166688" cy="18095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879316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373" y="1690688"/>
            <a:ext cx="10081847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200" b="1"/>
              <a:t>Examples</a:t>
            </a:r>
            <a:endParaRPr lang="en-US" sz="2200"/>
          </a:p>
          <a:p>
            <a:r>
              <a:rPr lang="en-US" sz="2200"/>
              <a:t>Ice-cream vendors on a beach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Petrol stations along a highway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Posh vs. cheap restaurants</a:t>
            </a:r>
          </a:p>
          <a:p>
            <a:endParaRPr lang="en-US" sz="2200"/>
          </a:p>
          <a:p>
            <a:endParaRPr lang="en-US" sz="2200"/>
          </a:p>
          <a:p>
            <a:r>
              <a:rPr lang="en-US" sz="2200"/>
              <a:t>Political parties</a:t>
            </a:r>
          </a:p>
          <a:p>
            <a:endParaRPr lang="en-US" sz="2200"/>
          </a:p>
          <a:p>
            <a:endParaRPr lang="cs-CZ" sz="22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75377" cy="1325563"/>
          </a:xfrm>
        </p:spPr>
        <p:txBody>
          <a:bodyPr/>
          <a:lstStyle/>
          <a:p>
            <a:r>
              <a:rPr lang="en-US"/>
              <a:t>Spatial model of horiz</a:t>
            </a:r>
            <a:r>
              <a:rPr lang="cs-CZ"/>
              <a:t>.</a:t>
            </a:r>
            <a:r>
              <a:rPr lang="en-US"/>
              <a:t> differentiation</a:t>
            </a:r>
            <a:r>
              <a:rPr lang="cs-CZ"/>
              <a:t> (Hotelling)</a:t>
            </a:r>
            <a:endParaRPr lang="en-US"/>
          </a:p>
        </p:txBody>
      </p:sp>
      <p:pic>
        <p:nvPicPr>
          <p:cNvPr id="7174" name="Picture 6" descr="Ice Cream Cart Illustration, Graphics - Envato Elements">
            <a:extLst>
              <a:ext uri="{FF2B5EF4-FFF2-40B4-BE49-F238E27FC236}">
                <a16:creationId xmlns:a16="http://schemas.microsoft.com/office/drawing/2014/main" id="{CBA9C7C6-30D4-4E92-87C0-047BC8DE7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127" y="1762125"/>
            <a:ext cx="1550195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ORLEN Unipetrol">
            <a:extLst>
              <a:ext uri="{FF2B5EF4-FFF2-40B4-BE49-F238E27FC236}">
                <a16:creationId xmlns:a16="http://schemas.microsoft.com/office/drawing/2014/main" id="{6043403B-3B41-420F-B93A-E2DAA62FA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931" y="3119436"/>
            <a:ext cx="1886381" cy="103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olitical Ideology Test: What Political Ideology Am I? - ProProfs Quiz">
            <a:extLst>
              <a:ext uri="{FF2B5EF4-FFF2-40B4-BE49-F238E27FC236}">
                <a16:creationId xmlns:a16="http://schemas.microsoft.com/office/drawing/2014/main" id="{B4B687FF-0D8E-48DC-B78F-6E680795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2" y="5725574"/>
            <a:ext cx="2495550" cy="122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19 Beautiful Restaurant Interiors - World's Best Restaurants">
            <a:extLst>
              <a:ext uri="{FF2B5EF4-FFF2-40B4-BE49-F238E27FC236}">
                <a16:creationId xmlns:a16="http://schemas.microsoft.com/office/drawing/2014/main" id="{8A0FD173-9D80-4FBD-AD02-7BC531D00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522" y="4400546"/>
            <a:ext cx="1789112" cy="10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THE 10 BEST Cheap Eats in Rayleigh (Updated 2023) - Tripadvisor">
            <a:extLst>
              <a:ext uri="{FF2B5EF4-FFF2-40B4-BE49-F238E27FC236}">
                <a16:creationId xmlns:a16="http://schemas.microsoft.com/office/drawing/2014/main" id="{C3357E1E-208C-4FB7-87B6-97D0EE680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34" y="4396600"/>
            <a:ext cx="1649373" cy="109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98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17116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2400" b="1"/>
              <a:t>Setup</a:t>
            </a:r>
          </a:p>
          <a:p>
            <a:r>
              <a:rPr lang="cs-CZ" sz="2000"/>
              <a:t>Products are substitutes but differ (e.g. by features, brand etc.)</a:t>
            </a:r>
          </a:p>
          <a:p>
            <a:r>
              <a:rPr lang="en-US" sz="2000"/>
              <a:t>Elements of both competition and monopoly</a:t>
            </a:r>
            <a:endParaRPr lang="cs-CZ" sz="2000"/>
          </a:p>
          <a:p>
            <a:r>
              <a:rPr lang="cs-CZ" sz="2000" b="1">
                <a:solidFill>
                  <a:srgbClr val="FF0000"/>
                </a:solidFill>
                <a:sym typeface="Wingdings" panose="05000000000000000000" pitchFamily="2" charset="2"/>
              </a:rPr>
              <a:t>Like a monopoly</a:t>
            </a:r>
            <a:endParaRPr lang="en-US" sz="2000" b="1"/>
          </a:p>
          <a:p>
            <a:pPr lvl="1"/>
            <a:r>
              <a:rPr lang="en-US" sz="2000"/>
              <a:t>Each firm faces </a:t>
            </a:r>
            <a:r>
              <a:rPr lang="cs-CZ" sz="2000"/>
              <a:t>a </a:t>
            </a:r>
            <a:r>
              <a:rPr lang="en-US" sz="2000" b="1"/>
              <a:t>downward sloping demand curve</a:t>
            </a:r>
            <a:endParaRPr lang="cs-CZ" sz="200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 lvl="2"/>
            <a:r>
              <a:rPr lang="en-US" sz="1800"/>
              <a:t>The</a:t>
            </a:r>
            <a:r>
              <a:rPr lang="cs-CZ" sz="1800"/>
              <a:t> stronger the</a:t>
            </a:r>
            <a:r>
              <a:rPr lang="en-US" sz="1800"/>
              <a:t> product differentiation, the less elastic the demand</a:t>
            </a:r>
            <a:r>
              <a:rPr lang="cs-CZ" sz="1800"/>
              <a:t> curve</a:t>
            </a:r>
          </a:p>
          <a:p>
            <a:r>
              <a:rPr lang="cs-CZ" sz="2000" b="1">
                <a:solidFill>
                  <a:srgbClr val="00B050"/>
                </a:solidFill>
              </a:rPr>
              <a:t>L</a:t>
            </a:r>
            <a:r>
              <a:rPr lang="cs-CZ" sz="2000" b="1">
                <a:solidFill>
                  <a:srgbClr val="00B050"/>
                </a:solidFill>
                <a:sym typeface="Wingdings" panose="05000000000000000000" pitchFamily="2" charset="2"/>
              </a:rPr>
              <a:t>ike perfect competition</a:t>
            </a:r>
          </a:p>
          <a:p>
            <a:pPr lvl="1"/>
            <a:r>
              <a:rPr lang="en-US" sz="2000"/>
              <a:t>The demand curve depends on </a:t>
            </a:r>
            <a:r>
              <a:rPr lang="en-US" sz="2000" b="1"/>
              <a:t>output</a:t>
            </a:r>
            <a:r>
              <a:rPr lang="cs-CZ" sz="2000" b="1"/>
              <a:t> and price </a:t>
            </a:r>
            <a:r>
              <a:rPr lang="en-US" sz="2000" b="1"/>
              <a:t>decisions </a:t>
            </a:r>
            <a:r>
              <a:rPr lang="cs-CZ" sz="2000" b="1"/>
              <a:t>of</a:t>
            </a:r>
            <a:r>
              <a:rPr lang="en-US" sz="2000" b="1"/>
              <a:t> other firms</a:t>
            </a:r>
            <a:endParaRPr lang="cs-CZ" sz="2000" b="1"/>
          </a:p>
          <a:p>
            <a:pPr lvl="1"/>
            <a:r>
              <a:rPr lang="cs-CZ" sz="2000" b="1"/>
              <a:t>Each firm too small</a:t>
            </a:r>
            <a:r>
              <a:rPr lang="cs-CZ" sz="2000"/>
              <a:t> to consider its effects on other firms</a:t>
            </a:r>
          </a:p>
          <a:p>
            <a:pPr lvl="1"/>
            <a:r>
              <a:rPr lang="cs-CZ" sz="2000" b="1"/>
              <a:t>Free entry</a:t>
            </a:r>
          </a:p>
          <a:p>
            <a:pPr lvl="2"/>
            <a:r>
              <a:rPr lang="cs-CZ" sz="1800">
                <a:sym typeface="Wingdings" panose="05000000000000000000" pitchFamily="2" charset="2"/>
              </a:rPr>
              <a:t>Demand curve </a:t>
            </a:r>
            <a:r>
              <a:rPr lang="cs-CZ" sz="1800" b="1">
                <a:sym typeface="Wingdings" panose="05000000000000000000" pitchFamily="2" charset="2"/>
              </a:rPr>
              <a:t>shifts inwards </a:t>
            </a:r>
            <a:r>
              <a:rPr lang="cs-CZ" sz="1800">
                <a:sym typeface="Wingdings" panose="05000000000000000000" pitchFamily="2" charset="2"/>
              </a:rPr>
              <a:t>as more firms enter</a:t>
            </a:r>
          </a:p>
          <a:p>
            <a:pPr lvl="2"/>
            <a:r>
              <a:rPr lang="cs-CZ" sz="1800">
                <a:sym typeface="Wingdings" panose="05000000000000000000" pitchFamily="2" charset="2"/>
              </a:rPr>
              <a:t>Demand curve </a:t>
            </a:r>
            <a:r>
              <a:rPr lang="cs-CZ" sz="1800" b="1" u="sng">
                <a:sym typeface="Wingdings" panose="05000000000000000000" pitchFamily="2" charset="2"/>
              </a:rPr>
              <a:t>becomes more elastic</a:t>
            </a:r>
            <a:r>
              <a:rPr lang="cs-CZ" sz="1800">
                <a:sym typeface="Wingdings" panose="05000000000000000000" pitchFamily="2" charset="2"/>
              </a:rPr>
              <a:t>, as there are more firms selling products with similar features</a:t>
            </a:r>
            <a:endParaRPr lang="cs-CZ" sz="18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Monopolistic competition</a:t>
            </a:r>
          </a:p>
        </p:txBody>
      </p:sp>
    </p:spTree>
    <p:extLst>
      <p:ext uri="{BB962C8B-B14F-4D97-AF65-F5344CB8AC3E}">
        <p14:creationId xmlns:p14="http://schemas.microsoft.com/office/powerpoint/2010/main" val="19697724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10917116" cy="45591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cs-CZ" sz="2200" b="1"/>
              <a:t>Examples</a:t>
            </a:r>
          </a:p>
          <a:p>
            <a:r>
              <a:rPr lang="cs-CZ" sz="2200"/>
              <a:t>Most manufacturing industries</a:t>
            </a:r>
          </a:p>
          <a:p>
            <a:pPr lvl="1"/>
            <a:r>
              <a:rPr lang="cs-CZ" sz="1800"/>
              <a:t>E.g. toys, tableware etc. etc.</a:t>
            </a:r>
          </a:p>
          <a:p>
            <a:r>
              <a:rPr lang="cs-CZ" sz="2200"/>
              <a:t>Many services: </a:t>
            </a:r>
          </a:p>
          <a:p>
            <a:pPr lvl="1"/>
            <a:r>
              <a:rPr lang="cs-CZ" sz="1800"/>
              <a:t>E.g. accountants, therapists...</a:t>
            </a:r>
            <a:endParaRPr lang="en-US" sz="18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Monopolistic competition</a:t>
            </a:r>
          </a:p>
        </p:txBody>
      </p:sp>
      <p:pic>
        <p:nvPicPr>
          <p:cNvPr id="3074" name="Picture 2" descr="So Many Toys!! Are they recyclable?">
            <a:extLst>
              <a:ext uri="{FF2B5EF4-FFF2-40B4-BE49-F238E27FC236}">
                <a16:creationId xmlns:a16="http://schemas.microsoft.com/office/drawing/2014/main" id="{C17AF44D-9640-402C-A01A-37EAA400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16" y="1997136"/>
            <a:ext cx="5715000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176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3772C6-1578-42B9-A1D4-559C0ABBC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146" y="1890802"/>
            <a:ext cx="6075485" cy="446776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17785"/>
            <a:ext cx="5615355" cy="4559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200" b="1"/>
              <a:t>Analysis</a:t>
            </a:r>
          </a:p>
          <a:p>
            <a:r>
              <a:rPr lang="cs-CZ" sz="2200"/>
              <a:t>Equilibrium conditions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Each firm selling at price and output combination on its</a:t>
            </a:r>
            <a:r>
              <a:rPr lang="cs-CZ" sz="2000"/>
              <a:t> demand curve</a:t>
            </a:r>
          </a:p>
          <a:p>
            <a:pPr marL="914400" lvl="1" indent="-457200">
              <a:buFont typeface="+mj-lt"/>
              <a:buAutoNum type="arabicPeriod"/>
            </a:pPr>
            <a:r>
              <a:rPr lang="cs-CZ" sz="2000"/>
              <a:t>Firms maximize profit.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/>
              <a:t>Free entry pushes profit to zero.</a:t>
            </a:r>
          </a:p>
          <a:p>
            <a:r>
              <a:rPr lang="cs-CZ" sz="2200"/>
              <a:t>D and AC </a:t>
            </a:r>
            <a:r>
              <a:rPr lang="en-US" sz="2200"/>
              <a:t>curve</a:t>
            </a:r>
            <a:r>
              <a:rPr lang="cs-CZ" sz="2200"/>
              <a:t>s</a:t>
            </a:r>
            <a:r>
              <a:rPr lang="en-US" sz="2200"/>
              <a:t> are tangent.</a:t>
            </a:r>
          </a:p>
          <a:p>
            <a:r>
              <a:rPr lang="cs-CZ" sz="2200"/>
              <a:t>Pareto inefficient situation as p &gt; MC</a:t>
            </a:r>
          </a:p>
          <a:p>
            <a:r>
              <a:rPr lang="en-US" sz="2200"/>
              <a:t>Firms operate to the left of the AC minimum</a:t>
            </a:r>
            <a:endParaRPr lang="cs-CZ" sz="2200"/>
          </a:p>
          <a:p>
            <a:pPr lvl="1"/>
            <a:r>
              <a:rPr lang="cs-CZ" sz="2000"/>
              <a:t>„Excess capacity“</a:t>
            </a:r>
            <a:endParaRPr lang="en-US" sz="2000"/>
          </a:p>
          <a:p>
            <a:pPr lvl="1"/>
            <a:r>
              <a:rPr lang="en-US" sz="2000"/>
              <a:t>Fewer firms</a:t>
            </a:r>
            <a:r>
              <a:rPr lang="cs-CZ" sz="2000"/>
              <a:t> would mean</a:t>
            </a:r>
            <a:r>
              <a:rPr lang="en-US" sz="2000"/>
              <a:t> more efficient scale, but lower variety.</a:t>
            </a:r>
            <a:endParaRPr lang="cs-CZ" sz="20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Monopolistic competition</a:t>
            </a:r>
          </a:p>
        </p:txBody>
      </p:sp>
    </p:spTree>
    <p:extLst>
      <p:ext uri="{BB962C8B-B14F-4D97-AF65-F5344CB8AC3E}">
        <p14:creationId xmlns:p14="http://schemas.microsoft.com/office/powerpoint/2010/main" val="3981620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r>
              <a:rPr lang="cs-CZ" sz="2400" u="sng"/>
              <a:t>Homogenous products</a:t>
            </a:r>
          </a:p>
          <a:p>
            <a:pPr lvl="1"/>
            <a:r>
              <a:rPr lang="cs-CZ"/>
              <a:t>Sequential quantity setting (the </a:t>
            </a:r>
            <a:r>
              <a:rPr lang="cs-CZ" b="1"/>
              <a:t>Stackelberg</a:t>
            </a:r>
            <a:r>
              <a:rPr lang="cs-CZ"/>
              <a:t> model)</a:t>
            </a:r>
          </a:p>
          <a:p>
            <a:pPr lvl="1"/>
            <a:r>
              <a:rPr lang="cs-CZ"/>
              <a:t>Simultaneous quantity setting (the </a:t>
            </a:r>
            <a:r>
              <a:rPr lang="cs-CZ" b="1"/>
              <a:t>Cournot</a:t>
            </a:r>
            <a:r>
              <a:rPr lang="cs-CZ"/>
              <a:t> model)</a:t>
            </a:r>
          </a:p>
          <a:p>
            <a:pPr lvl="1"/>
            <a:r>
              <a:rPr lang="cs-CZ"/>
              <a:t>Simultaneous price setting (the </a:t>
            </a:r>
            <a:r>
              <a:rPr lang="cs-CZ" b="1"/>
              <a:t>Bertrand</a:t>
            </a:r>
            <a:r>
              <a:rPr lang="cs-CZ"/>
              <a:t> model)</a:t>
            </a:r>
          </a:p>
          <a:p>
            <a:pPr lvl="1"/>
            <a:r>
              <a:rPr lang="cs-CZ"/>
              <a:t>Cooperative game (</a:t>
            </a:r>
            <a:r>
              <a:rPr lang="cs-CZ" b="1"/>
              <a:t>Collusion</a:t>
            </a:r>
            <a:r>
              <a:rPr lang="cs-CZ"/>
              <a:t>)</a:t>
            </a:r>
          </a:p>
          <a:p>
            <a:r>
              <a:rPr lang="cs-CZ" sz="2400" u="sng"/>
              <a:t>Differentiated products</a:t>
            </a:r>
          </a:p>
          <a:p>
            <a:pPr lvl="1"/>
            <a:r>
              <a:rPr lang="cs-CZ"/>
              <a:t>Simultaneous price setting (the </a:t>
            </a:r>
            <a:r>
              <a:rPr lang="cs-CZ" b="1"/>
              <a:t>Bertrand</a:t>
            </a:r>
            <a:r>
              <a:rPr lang="cs-CZ"/>
              <a:t> model)</a:t>
            </a:r>
          </a:p>
          <a:p>
            <a:pPr lvl="1"/>
            <a:r>
              <a:rPr lang="cs-CZ"/>
              <a:t>the </a:t>
            </a:r>
            <a:r>
              <a:rPr lang="cs-CZ" b="1"/>
              <a:t>Hotteling</a:t>
            </a:r>
            <a:r>
              <a:rPr lang="cs-CZ"/>
              <a:t> model</a:t>
            </a:r>
          </a:p>
          <a:p>
            <a:pPr lvl="1"/>
            <a:r>
              <a:rPr lang="cs-CZ" b="1"/>
              <a:t>Monopolistic</a:t>
            </a:r>
            <a:r>
              <a:rPr lang="cs-CZ"/>
              <a:t> </a:t>
            </a:r>
            <a:r>
              <a:rPr lang="cs-CZ" b="1"/>
              <a:t>competition</a:t>
            </a:r>
          </a:p>
          <a:p>
            <a:endParaRPr lang="cs-CZ" sz="24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cs-CZ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824574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0062"/>
            <a:ext cx="10515600" cy="3102707"/>
          </a:xfrm>
        </p:spPr>
        <p:txBody>
          <a:bodyPr>
            <a:noAutofit/>
          </a:bodyPr>
          <a:lstStyle/>
          <a:p>
            <a:pPr marL="171450" indent="-171450"/>
            <a:r>
              <a:rPr lang="cs-CZ" sz="2400"/>
              <a:t>Most markets can be described as oligopolies</a:t>
            </a:r>
          </a:p>
          <a:p>
            <a:pPr marL="171450" indent="-171450"/>
            <a:endParaRPr lang="cs-CZ" sz="2400"/>
          </a:p>
          <a:p>
            <a:pPr marL="171450" indent="-171450"/>
            <a:endParaRPr lang="cs-CZ" sz="2400"/>
          </a:p>
          <a:p>
            <a:pPr marL="171450" indent="-171450"/>
            <a:endParaRPr lang="cs-CZ" sz="2400"/>
          </a:p>
          <a:p>
            <a:pPr marL="171450" indent="-171450"/>
            <a:r>
              <a:rPr lang="cs-CZ" sz="2400"/>
              <a:t>Foundation </a:t>
            </a:r>
            <a:r>
              <a:rPr lang="cs-CZ" sz="2400" dirty="0" err="1"/>
              <a:t>for</a:t>
            </a:r>
            <a:r>
              <a:rPr lang="cs-CZ" sz="2400" dirty="0"/>
              <a:t> </a:t>
            </a:r>
            <a:r>
              <a:rPr lang="cs-CZ" sz="2400" dirty="0" err="1"/>
              <a:t>algorithmic</a:t>
            </a:r>
            <a:r>
              <a:rPr lang="cs-CZ" sz="2400" dirty="0"/>
              <a:t> </a:t>
            </a:r>
            <a:r>
              <a:rPr lang="cs-CZ" sz="2400" dirty="0" err="1"/>
              <a:t>pricing</a:t>
            </a:r>
            <a:r>
              <a:rPr lang="cs-CZ" sz="2400" dirty="0"/>
              <a:t>, </a:t>
            </a:r>
            <a:r>
              <a:rPr lang="cs-CZ" sz="2400" dirty="0" err="1"/>
              <a:t>high-frequency</a:t>
            </a:r>
            <a:r>
              <a:rPr lang="cs-CZ" sz="2400" dirty="0"/>
              <a:t> </a:t>
            </a:r>
            <a:r>
              <a:rPr lang="cs-CZ" sz="2400" dirty="0" err="1"/>
              <a:t>pricing</a:t>
            </a:r>
            <a:r>
              <a:rPr lang="cs-CZ" sz="2400" dirty="0"/>
              <a:t>...</a:t>
            </a:r>
          </a:p>
          <a:p>
            <a:pPr marL="171450" indent="-171450"/>
            <a:endParaRPr lang="cs-CZ" sz="2400" dirty="0"/>
          </a:p>
          <a:p>
            <a:pPr marL="171450" indent="-171450"/>
            <a:endParaRPr lang="cs-CZ" sz="2400"/>
          </a:p>
          <a:p>
            <a:pPr marL="171450" indent="-171450"/>
            <a:endParaRPr lang="cs-CZ" sz="2400"/>
          </a:p>
          <a:p>
            <a:pPr marL="171450" indent="-171450"/>
            <a:r>
              <a:rPr lang="cs-CZ" sz="2400"/>
              <a:t>The bread and butter of anti-trust</a:t>
            </a:r>
            <a:endParaRPr lang="cs-CZ" sz="2400" dirty="0"/>
          </a:p>
          <a:p>
            <a:pPr marL="171450" indent="-171450"/>
            <a:endParaRPr lang="en-US" sz="20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Motivation</a:t>
            </a:r>
          </a:p>
        </p:txBody>
      </p:sp>
      <p:pic>
        <p:nvPicPr>
          <p:cNvPr id="15" name="Picture 4" descr="Amazon představil výsledky nad očekávání, Jeff Bezos opouští místo  výkonného ředitele | Fio banka">
            <a:extLst>
              <a:ext uri="{FF2B5EF4-FFF2-40B4-BE49-F238E27FC236}">
                <a16:creationId xmlns:a16="http://schemas.microsoft.com/office/drawing/2014/main" id="{B6AD7194-20CF-4348-A1DA-E6A45AFD1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496" y="2649885"/>
            <a:ext cx="2593002" cy="108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Walmart plánuje otevření obchodu ve virtuální realitě. Zákazníci si ho  budou moci projít a nakoupit v něm stejně jako v reálu | Hospodářské noviny  (HN.cz)">
            <a:extLst>
              <a:ext uri="{FF2B5EF4-FFF2-40B4-BE49-F238E27FC236}">
                <a16:creationId xmlns:a16="http://schemas.microsoft.com/office/drawing/2014/main" id="{4F8A7441-7E8A-4CA7-8357-917FD4E0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380" y="3733416"/>
            <a:ext cx="1788118" cy="100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pact of antitrust laws globally - iPleaders">
            <a:extLst>
              <a:ext uri="{FF2B5EF4-FFF2-40B4-BE49-F238E27FC236}">
                <a16:creationId xmlns:a16="http://schemas.microsoft.com/office/drawing/2014/main" id="{041FDA91-1AA5-44F7-BA56-7F1BCD301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921250"/>
            <a:ext cx="28956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ligopoly - Wealthfare">
            <a:extLst>
              <a:ext uri="{FF2B5EF4-FFF2-40B4-BE49-F238E27FC236}">
                <a16:creationId xmlns:a16="http://schemas.microsoft.com/office/drawing/2014/main" id="{0D8F447B-0A71-440D-B358-BAC20A161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825" y="1124542"/>
            <a:ext cx="2202657" cy="1233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36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Potraviny-Večerka | Trutnov">
            <a:extLst>
              <a:ext uri="{FF2B5EF4-FFF2-40B4-BE49-F238E27FC236}">
                <a16:creationId xmlns:a16="http://schemas.microsoft.com/office/drawing/2014/main" id="{C52E7A81-3B2E-44B5-B9CE-2E1C3193C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9917" y="4584243"/>
            <a:ext cx="1502015" cy="2005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F8558-D517-441C-B1E2-B36062CB8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785"/>
            <a:ext cx="10515600" cy="45591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cs-CZ" sz="2400" b="1" dirty="0" err="1"/>
              <a:t>Two</a:t>
            </a:r>
            <a:r>
              <a:rPr lang="cs-CZ" sz="2400" b="1" dirty="0"/>
              <a:t> </a:t>
            </a:r>
            <a:r>
              <a:rPr lang="cs-CZ" sz="2400" b="1" dirty="0" err="1"/>
              <a:t>firms</a:t>
            </a:r>
            <a:endParaRPr lang="cs-CZ" sz="2400" b="1" dirty="0"/>
          </a:p>
          <a:p>
            <a:r>
              <a:rPr lang="en-US" sz="2000" b="1" dirty="0"/>
              <a:t>Quantity leader</a:t>
            </a:r>
            <a:r>
              <a:rPr lang="cs-CZ" sz="2000" b="1" dirty="0"/>
              <a:t> (</a:t>
            </a:r>
            <a:r>
              <a:rPr lang="cs-CZ" sz="2000" b="1" dirty="0" err="1"/>
              <a:t>firm</a:t>
            </a:r>
            <a:r>
              <a:rPr lang="cs-CZ" sz="2000" b="1" dirty="0"/>
              <a:t> 1)</a:t>
            </a:r>
            <a:r>
              <a:rPr lang="en-US" sz="2000" dirty="0"/>
              <a:t>: a dominant firm who sets the quantity.</a:t>
            </a:r>
          </a:p>
          <a:p>
            <a:r>
              <a:rPr lang="en-US" sz="2000" b="1" dirty="0"/>
              <a:t>Quantity follower</a:t>
            </a:r>
            <a:r>
              <a:rPr lang="cs-CZ" sz="2000" b="1" dirty="0"/>
              <a:t> (</a:t>
            </a:r>
            <a:r>
              <a:rPr lang="cs-CZ" sz="2000" b="1" dirty="0" err="1"/>
              <a:t>firm</a:t>
            </a:r>
            <a:r>
              <a:rPr lang="cs-CZ" sz="2000" b="1" dirty="0"/>
              <a:t> 2)</a:t>
            </a:r>
            <a:r>
              <a:rPr lang="en-US" sz="2000" dirty="0"/>
              <a:t>: takes the quantity of the leader as given.</a:t>
            </a:r>
            <a:endParaRPr lang="cs-CZ" sz="2000" dirty="0"/>
          </a:p>
          <a:p>
            <a:endParaRPr lang="cs-CZ" sz="20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000" b="1" dirty="0" err="1">
                <a:sym typeface="Wingdings" panose="05000000000000000000" pitchFamily="2" charset="2"/>
              </a:rPr>
              <a:t>Examples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of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quantity</a:t>
            </a:r>
            <a:r>
              <a:rPr lang="cs-CZ" sz="2000" b="1" dirty="0">
                <a:sym typeface="Wingdings" panose="05000000000000000000" pitchFamily="2" charset="2"/>
              </a:rPr>
              <a:t> </a:t>
            </a:r>
            <a:r>
              <a:rPr lang="cs-CZ" sz="2000" b="1" dirty="0" err="1">
                <a:sym typeface="Wingdings" panose="05000000000000000000" pitchFamily="2" charset="2"/>
              </a:rPr>
              <a:t>leaders</a:t>
            </a:r>
            <a:endParaRPr lang="cs-CZ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cs-CZ" sz="2000" b="1" dirty="0">
                <a:sym typeface="Wingdings" panose="05000000000000000000" pitchFamily="2" charset="2"/>
              </a:rPr>
              <a:t>		A			B				C</a:t>
            </a:r>
          </a:p>
          <a:p>
            <a:pPr marL="0" indent="0">
              <a:buNone/>
            </a:pPr>
            <a:endParaRPr lang="cs-CZ" sz="20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cs-CZ" sz="2400" b="1" dirty="0">
              <a:sym typeface="Wingdings" panose="05000000000000000000" pitchFamily="2" charset="2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  <p:pic>
        <p:nvPicPr>
          <p:cNvPr id="2054" name="Picture 6" descr="Vektorová grafika „ OPEC organization country members illustration. Oil  barrel with countries flags“ ze služby Stock | Adobe Stock">
            <a:extLst>
              <a:ext uri="{FF2B5EF4-FFF2-40B4-BE49-F238E27FC236}">
                <a16:creationId xmlns:a16="http://schemas.microsoft.com/office/drawing/2014/main" id="{9EF9E52A-210E-4B72-AA6A-B4A83B47B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528" y="4139261"/>
            <a:ext cx="2486025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ÉDIA | Albert Newsroom">
            <a:extLst>
              <a:ext uri="{FF2B5EF4-FFF2-40B4-BE49-F238E27FC236}">
                <a16:creationId xmlns:a16="http://schemas.microsoft.com/office/drawing/2014/main" id="{2F4B3501-FC18-4E0E-8C81-0F22FC32D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542" y="41917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ple Česko - YouTube">
            <a:extLst>
              <a:ext uri="{FF2B5EF4-FFF2-40B4-BE49-F238E27FC236}">
                <a16:creationId xmlns:a16="http://schemas.microsoft.com/office/drawing/2014/main" id="{7E3A0C83-7D04-4B5B-BDA0-28EE9E2AA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436" y="4141709"/>
            <a:ext cx="1843246" cy="184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61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</p:spPr>
            <p:txBody>
              <a:bodyPr>
                <a:normAutofit/>
              </a:bodyPr>
              <a:lstStyle/>
              <a:p>
                <a:endParaRPr lang="cs-CZ" sz="2400" dirty="0"/>
              </a:p>
              <a:p>
                <a:pPr marL="0" indent="0">
                  <a:buNone/>
                </a:pP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	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Sequential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games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usually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solved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from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the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end (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backward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 </a:t>
                </a:r>
                <a:r>
                  <a:rPr lang="cs-CZ" sz="2400" dirty="0" err="1">
                    <a:solidFill>
                      <a:schemeClr val="accent6">
                        <a:lumMod val="75000"/>
                      </a:schemeClr>
                    </a:solidFill>
                  </a:rPr>
                  <a:t>induction</a:t>
                </a:r>
                <a:r>
                  <a:rPr lang="cs-CZ" sz="2400" dirty="0">
                    <a:solidFill>
                      <a:schemeClr val="accent6">
                        <a:lumMod val="75000"/>
                      </a:schemeClr>
                    </a:solidFill>
                  </a:rPr>
                  <a:t>)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r>
                  <a:rPr lang="cs-CZ" sz="2400" b="1" dirty="0" err="1"/>
                  <a:t>Follower</a:t>
                </a:r>
                <a:endParaRPr lang="cs-CZ" sz="2400" b="1" dirty="0"/>
              </a:p>
              <a:p>
                <a:r>
                  <a:rPr lang="cs-CZ" sz="2200" dirty="0" err="1"/>
                  <a:t>maximises</a:t>
                </a:r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cs-CZ" sz="22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−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𝑐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cs-CZ" sz="2200" dirty="0"/>
                  <a:t> </a:t>
                </a:r>
                <a:r>
                  <a:rPr lang="cs-CZ" sz="2200" dirty="0" err="1"/>
                  <a:t>taking</a:t>
                </a:r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cs-CZ" sz="2200" dirty="0"/>
                  <a:t> as a </a:t>
                </a:r>
                <a:r>
                  <a:rPr lang="cs-CZ" sz="2200" dirty="0" err="1"/>
                  <a:t>constant</a:t>
                </a:r>
                <a:endParaRPr lang="cs-CZ" sz="2200" dirty="0"/>
              </a:p>
              <a:p>
                <a:r>
                  <a:rPr lang="cs-CZ" sz="2200" dirty="0" err="1"/>
                  <a:t>sets</a:t>
                </a:r>
                <a:r>
                  <a:rPr lang="cs-CZ" sz="22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𝑦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 </m:t>
                    </m:r>
                  </m:oMath>
                </a14:m>
                <a:r>
                  <a:rPr lang="cs-CZ" sz="2200" dirty="0"/>
                  <a:t>so </a:t>
                </a:r>
                <a:r>
                  <a:rPr lang="en-US" sz="2200" dirty="0"/>
                  <a:t>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𝑀𝑅</m:t>
                        </m:r>
                      </m:e>
                      <m:sub>
                        <m: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i="1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r>
                      <m:rPr>
                        <m:nor/>
                      </m:rPr>
                      <a:rPr lang="cs-CZ" sz="2200"/>
                      <m:t>p</m:t>
                    </m:r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</m:t>
                            </m:r>
                          </m:sub>
                        </m:s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f>
                      <m:fPr>
                        <m:ctrlP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cs-CZ" sz="220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p</m:t>
                        </m:r>
                        <m:d>
                          <m:d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</m:ctrlPr>
                              </m:sSubPr>
                              <m:e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cs-CZ" sz="2200" i="1">
                                    <a:latin typeface="Cambria Math" panose="02040503050406030204" pitchFamily="18" charset="0"/>
                                    <a:sym typeface="Wingdings" panose="05000000000000000000" pitchFamily="2" charset="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𝜕</m:t>
                        </m:r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cs-CZ" sz="22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=</m:t>
                    </m:r>
                    <m:sSub>
                      <m:sSubPr>
                        <m:ctrlPr>
                          <a:rPr lang="cs-CZ" sz="22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𝑀𝐶</m:t>
                        </m:r>
                      </m:e>
                      <m:sub>
                        <m:r>
                          <a:rPr lang="cs-CZ" sz="22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cs-CZ" sz="2200" i="1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cs-CZ" sz="22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𝑦</m:t>
                            </m:r>
                          </m:e>
                          <m:sub>
                            <m:r>
                              <a:rPr lang="cs-CZ" sz="2200" i="1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cs-CZ" sz="2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AF8558-D517-441C-B1E2-B36062CB89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17785"/>
                <a:ext cx="10515600" cy="4559178"/>
              </a:xfrm>
              <a:blipFill>
                <a:blip r:embed="rId3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  <p:pic>
        <p:nvPicPr>
          <p:cNvPr id="2050" name="Picture 2" descr="Hint Svg Png Icon Free Download (#386617) - OnlineWebFonts.COM">
            <a:extLst>
              <a:ext uri="{FF2B5EF4-FFF2-40B4-BE49-F238E27FC236}">
                <a16:creationId xmlns:a16="http://schemas.microsoft.com/office/drawing/2014/main" id="{9D2A2560-481E-45DB-B906-BAAAB3879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111" y="1922585"/>
            <a:ext cx="709613" cy="70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4280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1C7E5-0412-4EC9-B664-FFDD1D6A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Sequential quantity setting (Stackelberg)</a:t>
            </a:r>
            <a:endParaRPr lang="cs-CZ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A942E5-3332-4C85-9CDF-35901627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4619"/>
            <a:ext cx="7687491" cy="5200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D23CE5-270B-4ED1-8983-43ECDD21DC3F}"/>
              </a:ext>
            </a:extLst>
          </p:cNvPr>
          <p:cNvSpPr txBox="1"/>
          <p:nvPr/>
        </p:nvSpPr>
        <p:spPr>
          <a:xfrm>
            <a:off x="3530236" y="3838807"/>
            <a:ext cx="64095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cs-CZ" b="1"/>
              <a:t>Tangency points: </a:t>
            </a:r>
            <a:r>
              <a:rPr lang="cs-CZ"/>
              <a:t>points where vertical lines touch isoprofit curves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4A08D9-0C0D-4024-8C0A-ABEF7BF7AEC6}"/>
                  </a:ext>
                </a:extLst>
              </p:cNvPr>
              <p:cNvSpPr txBox="1"/>
              <p:nvPr/>
            </p:nvSpPr>
            <p:spPr>
              <a:xfrm>
                <a:off x="5944144" y="5333381"/>
                <a:ext cx="3995601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cs-CZ" b="1"/>
                  <a:t>Reaction curve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cs-CZ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cs-CZ" b="1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cs-CZ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cs-CZ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cs-CZ" b="1"/>
                  <a:t>): </a:t>
                </a:r>
              </a:p>
              <a:p>
                <a:r>
                  <a:rPr lang="cs-CZ"/>
                  <a:t>connects all tangency points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4A08D9-0C0D-4024-8C0A-ABEF7BF7AE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4144" y="5333381"/>
                <a:ext cx="3995601" cy="646331"/>
              </a:xfrm>
              <a:prstGeom prst="rect">
                <a:avLst/>
              </a:prstGeom>
              <a:blipFill>
                <a:blip r:embed="rId4"/>
                <a:stretch>
                  <a:fillRect l="-1064" t="-4630" b="-1296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cs-CZ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70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6746</TotalTime>
  <Words>2732</Words>
  <Application>Microsoft Office PowerPoint</Application>
  <PresentationFormat>Widescreen</PresentationFormat>
  <Paragraphs>471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Wingdings</vt:lpstr>
      <vt:lpstr>Office Theme</vt:lpstr>
      <vt:lpstr> Topic 10: Oligopoly  Matěj Bajgar matej.bajgar@fsv.cuni.cz</vt:lpstr>
      <vt:lpstr>Introduction</vt:lpstr>
      <vt:lpstr>Introduction</vt:lpstr>
      <vt:lpstr>Introduction</vt:lpstr>
      <vt:lpstr>Roadmap</vt:lpstr>
      <vt:lpstr>Motivation</vt:lpstr>
      <vt:lpstr>Sequential quantity setting (Stackelberg)</vt:lpstr>
      <vt:lpstr>Sequential quantity setting (Stackelberg)</vt:lpstr>
      <vt:lpstr>Sequential quantity setting (Stackelberg)</vt:lpstr>
      <vt:lpstr>Sequential quantity setting (Stackelberg)</vt:lpstr>
      <vt:lpstr>Sequential quantity setting (Stackelberg)</vt:lpstr>
      <vt:lpstr>Sequential quantity setting (Stackelberg)</vt:lpstr>
      <vt:lpstr>Sequential quantity setting (Stackelberg)</vt:lpstr>
      <vt:lpstr>Sequential quantity setting (Stackelberg)</vt:lpstr>
      <vt:lpstr>Sequential quantity setting with more followers</vt:lpstr>
      <vt:lpstr>Sequential quantity setting with more followers</vt:lpstr>
      <vt:lpstr>Simultaneous quantity setting (Cournot)</vt:lpstr>
      <vt:lpstr>Simultaneous quantity setting (Cournot)</vt:lpstr>
      <vt:lpstr>Simultaneous quantity setting (Cournot)</vt:lpstr>
      <vt:lpstr>Simultaneous quantity setting (Cournot)</vt:lpstr>
      <vt:lpstr>Simultaneous quantity setting (Cournot)</vt:lpstr>
      <vt:lpstr>Simultaneous quantity setting with more firms</vt:lpstr>
      <vt:lpstr>Simultaneous quantity setting (Cournot)</vt:lpstr>
      <vt:lpstr>Simultaneous price setting (Bertrand)</vt:lpstr>
      <vt:lpstr>Simultaneous price setting (Bertrand)</vt:lpstr>
      <vt:lpstr>Simultaneous price setting (Bertrand)</vt:lpstr>
      <vt:lpstr>Simultaneous price setting (Bertrand)</vt:lpstr>
      <vt:lpstr>Co-operative setting (collusion)</vt:lpstr>
      <vt:lpstr>E-book price fixing</vt:lpstr>
      <vt:lpstr>Co-operative setting (collusion)</vt:lpstr>
      <vt:lpstr>Co-operative setting (collusion)</vt:lpstr>
      <vt:lpstr>Co-operative setting (collusion)</vt:lpstr>
      <vt:lpstr>Co-operative setting (collusion)</vt:lpstr>
      <vt:lpstr>Co-operative setting (collusion)</vt:lpstr>
      <vt:lpstr>Co-operative setting (collusion)</vt:lpstr>
      <vt:lpstr>Comparison of oligopoly settings  (with homogenous products)</vt:lpstr>
      <vt:lpstr>Differentiated (heterogeneous) products</vt:lpstr>
      <vt:lpstr>Price setting with differ. products (Bertrand)</vt:lpstr>
      <vt:lpstr>Price setting with differ. products (Bertrand)</vt:lpstr>
      <vt:lpstr>Price setting with differ. products (Bertrand)</vt:lpstr>
      <vt:lpstr>Spatial model of horiz. differentiation (Hotelling)</vt:lpstr>
      <vt:lpstr>Spatial model of horiz. differentiation (Hotelling)</vt:lpstr>
      <vt:lpstr>Spatial model of horiz. differentiation (Hotelling)</vt:lpstr>
      <vt:lpstr>Spatial model of horiz. differentiation (Hotelling)</vt:lpstr>
      <vt:lpstr>Spatial model of horiz. differentiation (Hotelling)</vt:lpstr>
      <vt:lpstr>Monopolistic competition</vt:lpstr>
      <vt:lpstr>Monopolistic competition</vt:lpstr>
      <vt:lpstr>Monopolistic competition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Bajgar Matej</dc:creator>
  <cp:lastModifiedBy>Matej</cp:lastModifiedBy>
  <cp:revision>337</cp:revision>
  <cp:lastPrinted>2022-02-14T13:57:48Z</cp:lastPrinted>
  <dcterms:created xsi:type="dcterms:W3CDTF">2022-01-12T09:54:31Z</dcterms:created>
  <dcterms:modified xsi:type="dcterms:W3CDTF">2023-12-21T12:34:19Z</dcterms:modified>
</cp:coreProperties>
</file>